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</p:sldIdLst>
  <p:sldSz cy="5143500" cx="9144000"/>
  <p:notesSz cx="6858000" cy="9144000"/>
  <p:embeddedFontLst>
    <p:embeddedFont>
      <p:font typeface="Raleway"/>
      <p:regular r:id="rId213"/>
      <p:bold r:id="rId214"/>
      <p:italic r:id="rId215"/>
      <p:boldItalic r:id="rId216"/>
    </p:embeddedFont>
    <p:embeddedFont>
      <p:font typeface="Roboto"/>
      <p:regular r:id="rId217"/>
      <p:bold r:id="rId218"/>
      <p:italic r:id="rId219"/>
      <p:boldItalic r:id="rId220"/>
    </p:embeddedFont>
    <p:embeddedFont>
      <p:font typeface="Montserrat"/>
      <p:regular r:id="rId221"/>
      <p:bold r:id="rId222"/>
      <p:italic r:id="rId223"/>
      <p:boldItalic r:id="rId224"/>
    </p:embeddedFont>
    <p:embeddedFont>
      <p:font typeface="Lato"/>
      <p:regular r:id="rId225"/>
      <p:bold r:id="rId226"/>
      <p:italic r:id="rId227"/>
      <p:boldItalic r:id="rId228"/>
    </p:embeddedFont>
    <p:embeddedFont>
      <p:font typeface="Montserrat ExtraBold"/>
      <p:bold r:id="rId229"/>
      <p:boldItalic r:id="rId2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70">
          <p15:clr>
            <a:srgbClr val="9AA0A6"/>
          </p15:clr>
        </p15:guide>
        <p15:guide id="2" orient="horz" pos="452">
          <p15:clr>
            <a:srgbClr val="9AA0A6"/>
          </p15:clr>
        </p15:guide>
        <p15:guide id="3" orient="horz" pos="3024">
          <p15:clr>
            <a:srgbClr val="9AA0A6"/>
          </p15:clr>
        </p15:guide>
        <p15:guide id="4" pos="286">
          <p15:clr>
            <a:srgbClr val="9AA0A6"/>
          </p15:clr>
        </p15:guide>
        <p15:guide id="5" pos="2880">
          <p15:clr>
            <a:srgbClr val="9AA0A6"/>
          </p15:clr>
        </p15:guide>
        <p15:guide id="6" pos="3024">
          <p15:clr>
            <a:srgbClr val="9AA0A6"/>
          </p15:clr>
        </p15:guide>
        <p15:guide id="7" pos="2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70"/>
        <p:guide pos="452" orient="horz"/>
        <p:guide pos="3024" orient="horz"/>
        <p:guide pos="286"/>
        <p:guide pos="2880"/>
        <p:guide pos="3024"/>
        <p:guide pos="2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font" Target="fonts/Lato-boldItalic.fntdata"/><Relationship Id="rId106" Type="http://schemas.openxmlformats.org/officeDocument/2006/relationships/slide" Target="slides/slide101.xml"/><Relationship Id="rId227" Type="http://schemas.openxmlformats.org/officeDocument/2006/relationships/font" Target="fonts/Lato-italic.fntdata"/><Relationship Id="rId105" Type="http://schemas.openxmlformats.org/officeDocument/2006/relationships/slide" Target="slides/slide100.xml"/><Relationship Id="rId226" Type="http://schemas.openxmlformats.org/officeDocument/2006/relationships/font" Target="fonts/Lato-bold.fntdata"/><Relationship Id="rId104" Type="http://schemas.openxmlformats.org/officeDocument/2006/relationships/slide" Target="slides/slide99.xml"/><Relationship Id="rId225" Type="http://schemas.openxmlformats.org/officeDocument/2006/relationships/font" Target="fonts/Lato-regular.fntdata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font" Target="fonts/MontserratExtraBold-bold.fntdata"/><Relationship Id="rId220" Type="http://schemas.openxmlformats.org/officeDocument/2006/relationships/font" Target="fonts/Roboto-boldItalic.fntdata"/><Relationship Id="rId103" Type="http://schemas.openxmlformats.org/officeDocument/2006/relationships/slide" Target="slides/slide98.xml"/><Relationship Id="rId224" Type="http://schemas.openxmlformats.org/officeDocument/2006/relationships/font" Target="fonts/Montserrat-boldItalic.fntdata"/><Relationship Id="rId102" Type="http://schemas.openxmlformats.org/officeDocument/2006/relationships/slide" Target="slides/slide97.xml"/><Relationship Id="rId223" Type="http://schemas.openxmlformats.org/officeDocument/2006/relationships/font" Target="fonts/Montserrat-italic.fntdata"/><Relationship Id="rId101" Type="http://schemas.openxmlformats.org/officeDocument/2006/relationships/slide" Target="slides/slide96.xml"/><Relationship Id="rId222" Type="http://schemas.openxmlformats.org/officeDocument/2006/relationships/font" Target="fonts/Montserrat-bold.fntdata"/><Relationship Id="rId100" Type="http://schemas.openxmlformats.org/officeDocument/2006/relationships/slide" Target="slides/slide95.xml"/><Relationship Id="rId221" Type="http://schemas.openxmlformats.org/officeDocument/2006/relationships/font" Target="fonts/Montserrat-regular.fntdata"/><Relationship Id="rId217" Type="http://schemas.openxmlformats.org/officeDocument/2006/relationships/font" Target="fonts/Roboto-regular.fntdata"/><Relationship Id="rId216" Type="http://schemas.openxmlformats.org/officeDocument/2006/relationships/font" Target="fonts/Raleway-boldItalic.fntdata"/><Relationship Id="rId215" Type="http://schemas.openxmlformats.org/officeDocument/2006/relationships/font" Target="fonts/Raleway-italic.fntdata"/><Relationship Id="rId214" Type="http://schemas.openxmlformats.org/officeDocument/2006/relationships/font" Target="fonts/Raleway-bold.fntdata"/><Relationship Id="rId219" Type="http://schemas.openxmlformats.org/officeDocument/2006/relationships/font" Target="fonts/Roboto-italic.fntdata"/><Relationship Id="rId218" Type="http://schemas.openxmlformats.org/officeDocument/2006/relationships/font" Target="fonts/Roboto-bold.fntdata"/><Relationship Id="rId213" Type="http://schemas.openxmlformats.org/officeDocument/2006/relationships/font" Target="fonts/Raleway-regular.fntdata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0" Type="http://schemas.openxmlformats.org/officeDocument/2006/relationships/font" Target="fonts/MontserratExtraBold-boldItalic.fntdata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c5dd89c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0c5dd89c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39bff303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539bff303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539bff27e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g1539bff27e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5023f6e8aa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g15023f6e8aa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5023f6e8a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g15023f6e8a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539bff3031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1539bff303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539bff27e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1539bff27e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516388dc4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g1516388dc4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5023f6e8aa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0" name="Google Shape;1100;g15023f6e8aa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Derivatif = masuknya diferensial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5032649fa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g15032649fa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516388dc4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g1516388dc4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5032649fa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15032649fa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39bff27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539bff27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5032649fa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g15032649fa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5032649fa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g15032649fa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5023f6e8aa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g15023f6e8aa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539bff27e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g1539bff27e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5023f6e8a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g15023f6e8a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Fungsi nya = x </a:t>
            </a:r>
            <a:r>
              <a:rPr lang="en"/>
              <a:t>pangkat 2 + 2x + 2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5023f6e8aa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g15023f6e8aa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539bff27e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g1539bff27e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5032649f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g15032649f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539bff27e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g1539bff27e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5032649fa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2" name="Google Shape;1232;g15032649fa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39bff303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539bff303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5032649fa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g15032649fa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5242ea7f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3" name="Google Shape;1253;g15242ea7f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151f9c8d06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g151f9c8d06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5032649fa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3" name="Google Shape;1273;g15032649fa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53dd9bd616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g153dd9bd616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53dd9bd6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g153dd9bd6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53e074544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3" name="Google Shape;1303;g153e074544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53dd9bd61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4" name="Google Shape;1314;g153dd9bd61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53dd9bd61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4" name="Google Shape;1324;g153dd9bd61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53dd9bd61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5" name="Google Shape;1335;g153dd9bd61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39bff27e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539bff27e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53e0745444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5" name="Google Shape;1345;g153e0745444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53e0745444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5" name="Google Shape;1355;g153e0745444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53dd9bd61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5" name="Google Shape;1365;g153dd9bd61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53e0745444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g153e0745444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Kotak merah tu power rule</a:t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153dd9bd61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6" name="Google Shape;1386;g153dd9bd61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15242ea7f6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g15242ea7f6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0fbddeb1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6" name="Google Shape;1406;g10fbddeb1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5603dfa55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6" name="Google Shape;1416;g15603dfa55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5603dfa55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6" name="Google Shape;1426;g15603dfa55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542ef7779e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6" name="Google Shape;1436;g1542ef7779e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39bff303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539bff303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5242ea7f6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6" name="Google Shape;1446;g15242ea7f6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5603dfa55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6" name="Google Shape;1456;g15603dfa55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516388dc45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7" name="Google Shape;1467;g1516388dc45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Dari y = x2 sampai 10 di ilus aja</a:t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516388dc45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7" name="Google Shape;1477;g1516388dc4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Ini hands on tensorflownya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562bd3ddc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7" name="Google Shape;1487;g1562bd3ddc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1562bd3dd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7" name="Google Shape;1497;g1562bd3dd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5242ea7f6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7" name="Google Shape;1507;g15242ea7f6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allowing us to predict the effect of taking a small step from a point in any direction.</a:t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5242ea7f6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g15242ea7f6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5242ea7f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7" name="Google Shape;1527;g15242ea7f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5242ea7f6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7" name="Google Shape;1537;g15242ea7f6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39bff303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539bff303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562bd3ddc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7" name="Google Shape;1547;g1562bd3ddc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562bd3dd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7" name="Google Shape;1557;g1562bd3dd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5242ea7f6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7" name="Google Shape;1567;g15242ea7f6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562bd3dd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7" name="Google Shape;1577;g1562bd3dd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562bd3ddc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7" name="Google Shape;1587;g1562bd3dd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1562bd3ddc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7" name="Google Shape;1597;g1562bd3ddc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1566506ff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g1566506f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1566506ff9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7" name="Google Shape;1617;g1566506ff9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1566506ff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7" name="Google Shape;1627;g1566506ff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1566506ff9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7" name="Google Shape;1637;g1566506ff9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39bff27e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539bff27e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566506ff9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7" name="Google Shape;1647;g1566506ff9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566506ff9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7" name="Google Shape;1657;g1566506ff9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1566506ff9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7" name="Google Shape;1667;g1566506ff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1566506ff9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g1566506ff9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1566506ff9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7" name="Google Shape;1687;g1566506ff9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1566506ff9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7" name="Google Shape;1697;g1566506ff9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566506ff9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7" name="Google Shape;1707;g1566506ff9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542ef7779e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7" name="Google Shape;1717;g1542ef7779e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1542ef7779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6" name="Google Shape;1726;g1542ef7779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1587b63bcb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5" name="Google Shape;1735;g1587b63bcb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39bff30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539bff30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1542ef7779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4" name="Google Shape;1744;g1542ef7779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542ef7779e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4" name="Google Shape;1754;g1542ef7779e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Diperkecil </a:t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1542ef7779e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7" name="Google Shape;1767;g1542ef7779e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542ef7779e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6" name="Google Shape;1776;g1542ef7779e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1542ef7779e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5" name="Google Shape;1785;g1542ef7779e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1542ef7779e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4" name="Google Shape;1794;g1542ef7779e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1587b63bcb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3" name="Google Shape;1803;g1587b63bcb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1542ef7779e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2" name="Google Shape;1812;g1542ef7779e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1542ef7779e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2" name="Google Shape;1822;g1542ef7779e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1542ef7779e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2" name="Google Shape;1832;g1542ef7779e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Range = x1 dan x2 yang sudah didefinisikan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603dfa55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5603dfa55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542ef7779e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2" name="Google Shape;1842;g1542ef7779e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1542ef7779e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1" name="Google Shape;1851;g1542ef7779e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1542ef7779e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0" name="Google Shape;1860;g1542ef7779e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542ef7779e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9" name="Google Shape;1869;g1542ef7779e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1587b63bcb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8" name="Google Shape;1878;g1587b63bcb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587b63bcb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7" name="Google Shape;1887;g1587b63bc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1587b63bcb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6" name="Google Shape;1896;g1587b63bcb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587b63bcb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5" name="Google Shape;1905;g1587b63bcb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1587b63bcb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4" name="Google Shape;1914;g1587b63bcb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587b63bcb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3" name="Google Shape;1923;g1587b63bcb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1c9330a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51c9330a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23b9c893e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2" name="Google Shape;1932;g23b9c893e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15569a01b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2" name="Google Shape;1942;g15569a01b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0bd548883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2" name="Google Shape;1952;g10bd548883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158c71755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1" name="Google Shape;1961;g158c71755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158c717554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5" name="Google Shape;1975;g158c717554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158c717554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7" name="Google Shape;1987;g158c717554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58c717554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1" name="Google Shape;2001;g158c717554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15adda7ffc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4" name="Google Shape;2014;g15adda7ffc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15adda7ffc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8" name="Google Shape;2028;g15adda7ffc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15adda7ffc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1" name="Google Shape;2041;g15adda7ffc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bd548883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0bd548883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39bff27e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539bff27e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15adda7ffc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5" name="Google Shape;2055;g15adda7ffc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15adda7ffc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7" name="Google Shape;2067;g15adda7ffc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15adda7ffc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1" name="Google Shape;2081;g15adda7ffc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0bd548883e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4" name="Google Shape;2094;g10bd548883e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1587b63bcb1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4" name="Google Shape;2104;g1587b63bcb1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587b63bcb1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4" name="Google Shape;2114;g1587b63bcb1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10c5dd89c6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4" name="Google Shape;2124;g10c5dd89c6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10bd548883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4" name="Google Shape;2134;g10bd548883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1c9330af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51c9330af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824890239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582489023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603dfa5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5603dfa5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603dfa55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5603dfa55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603dfa55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5603dfa55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1c9330af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51c9330af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1c9330af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51c9330af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1c9330af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51c9330af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1c9330af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51c9330af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d548883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10bd548883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51c9330af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51c9330af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1c9330af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151c9330af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1c9330af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51c9330af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1c9330af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51c9330af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3dd9bd616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53dd9bd616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39bff303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539bff303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 = notasi dr slope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Perbedaan kecepatan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Grafik punya kemiringan = slope (m)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Korelasi dg speed: menghitung naik turunnya speed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39bff303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539bff303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39bff303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539bff303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Ini bicara speed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1c9330af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51c9330af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39bff303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539bff303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 = jarak, x = waktu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bd548883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10bd548883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539bff303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539bff303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87b63bcb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587b63bcb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51c9330af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51c9330af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51c9330afb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151c9330af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023f6e8a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15023f6e8a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5023f6e8a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5023f6e8a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39bff303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1539bff303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3dd9bd616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153dd9bd616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39bff3031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539bff303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539bff303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1539bff303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bd548883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10bd548883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539bff303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1539bff303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539bff303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1539bff303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539bff303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1539bff303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53dd9bd616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153dd9bd616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539bff3031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1539bff303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51c9330af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151c9330af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539bff3031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1539bff3031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539bff303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539bff303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539bff303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1539bff303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539bff3031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1539bff3031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e7e26a0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fe7e26a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5023f6e8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5023f6e8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5023f6e8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15023f6e8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539bff3031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1539bff3031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51c9330af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151c9330af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539bff3031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1539bff3031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539bff3031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1539bff3031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539bff3031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1539bff3031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539bff3031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1539bff3031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39bff3031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1539bff3031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Kotak merah hasil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539bff3031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g1539bff3031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Idem slide sebelumnya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39bff303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539bff303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4b32fb9d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14b32fb9d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516388dc4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1516388dc4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539bff3031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1539bff3031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582ae07b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1582ae07b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5023f6e8a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15023f6e8a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5023f6e8a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g15023f6e8a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5023f6e8a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15023f6e8a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51c9330af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151c9330af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Hand on limit </a:t>
            </a:r>
            <a:r>
              <a:rPr lang="en"/>
              <a:t>infinity</a:t>
            </a:r>
            <a:r>
              <a:rPr lang="en"/>
              <a:t> dg python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023f6e8a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15023f6e8a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539bff303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1539bff303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39bff303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539bff303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516388dc4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1516388dc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5023f6e8a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15023f6e8a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5023f6e8a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15023f6e8a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5023f6e8aa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15023f6e8a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539bff27e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1539bff27e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516388dc4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g1516388dc4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5023f6e8aa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g15023f6e8aa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5023f6e8aa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15023f6e8a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5023f6e8a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g15023f6e8a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539bff27e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g1539bff27e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39bff27e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539bff27e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5023f6e8a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g15023f6e8a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539bff3031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g1539bff3031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5023f6e8a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g15023f6e8a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539bff27e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g1539bff27e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5023f6e8a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g15023f6e8a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5023f6e8a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g15023f6e8a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539bff3031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g1539bff3031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023f6e8a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g15023f6e8a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5023f6e8aa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g15023f6e8aa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5023f6e8aa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g15023f6e8a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3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3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9.png"/><Relationship Id="rId6" Type="http://schemas.openxmlformats.org/officeDocument/2006/relationships/image" Target="../media/image13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3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7.png"/><Relationship Id="rId6" Type="http://schemas.openxmlformats.org/officeDocument/2006/relationships/image" Target="../media/image13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9.png"/><Relationship Id="rId6" Type="http://schemas.openxmlformats.org/officeDocument/2006/relationships/image" Target="../media/image14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3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9.png"/><Relationship Id="rId6" Type="http://schemas.openxmlformats.org/officeDocument/2006/relationships/image" Target="../media/image15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3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37.png"/><Relationship Id="rId6" Type="http://schemas.openxmlformats.org/officeDocument/2006/relationships/image" Target="../media/image15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medium.com/bisa-ai/perhitungan-manual-optimasi-menggunakan-gradient-descent-a5f2f28db81b" TargetMode="External"/><Relationship Id="rId6" Type="http://schemas.openxmlformats.org/officeDocument/2006/relationships/hyperlink" Target="https://towardsdatascience.com/understanding-backpropagation-abcc509ca9d0" TargetMode="External"/><Relationship Id="rId7" Type="http://schemas.openxmlformats.org/officeDocument/2006/relationships/image" Target="../media/image1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mathworks.com/help/matlab/matlab_prog/nested-functions.html" TargetMode="External"/><Relationship Id="rId6" Type="http://schemas.openxmlformats.org/officeDocument/2006/relationships/image" Target="../media/image15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8.png"/><Relationship Id="rId6" Type="http://schemas.openxmlformats.org/officeDocument/2006/relationships/image" Target="../media/image154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6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towardsdatascience.com/automatic-differentiation-explained-b4ba8e60c2ad" TargetMode="External"/><Relationship Id="rId6" Type="http://schemas.openxmlformats.org/officeDocument/2006/relationships/image" Target="../media/image17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6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hyperlink" Target="https://www.ibm.com/cloud/learn/deep-learning" TargetMode="External"/><Relationship Id="rId6" Type="http://schemas.openxmlformats.org/officeDocument/2006/relationships/hyperlink" Target="https://www.ibm.com/cloud/learn/gradient-descent#:~:text=Gradient%20descent%20is%20an%20optimization,each%20iteration%20of%20parameter%20updates." TargetMode="External"/><Relationship Id="rId7" Type="http://schemas.openxmlformats.org/officeDocument/2006/relationships/hyperlink" Target="https://towardsdatascience.com/reinforcement-learning-101-e24b50e1d292" TargetMode="External"/><Relationship Id="rId8" Type="http://schemas.openxmlformats.org/officeDocument/2006/relationships/hyperlink" Target="https://towardsdatascience.com/understanding-optimization-algorithms-in-machine-learning-edfdb4df766b" TargetMode="Externa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65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tensorflow.org/" TargetMode="External"/><Relationship Id="rId6" Type="http://schemas.openxmlformats.org/officeDocument/2006/relationships/image" Target="../media/image17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60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6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67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bbs.binus.ac.id/management/2019/12/analisis-regresi-sederhana/" TargetMode="External"/><Relationship Id="rId6" Type="http://schemas.openxmlformats.org/officeDocument/2006/relationships/image" Target="../media/image18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ncbi.nlm.nih.gov/pmc/articles/PMC3755824/" TargetMode="External"/><Relationship Id="rId6" Type="http://schemas.openxmlformats.org/officeDocument/2006/relationships/image" Target="../media/image2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eogebra.org/3d" TargetMode="External"/><Relationship Id="rId6" Type="http://schemas.openxmlformats.org/officeDocument/2006/relationships/image" Target="../media/image17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1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6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8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machinelearningmastery.com/calculating-derivatives-in-pytorch/" TargetMode="External"/><Relationship Id="rId6" Type="http://schemas.openxmlformats.org/officeDocument/2006/relationships/image" Target="../media/image17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9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4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0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4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2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1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3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5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7.png"/><Relationship Id="rId4" Type="http://schemas.openxmlformats.org/officeDocument/2006/relationships/image" Target="../media/image201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7.png"/><Relationship Id="rId4" Type="http://schemas.openxmlformats.org/officeDocument/2006/relationships/image" Target="../media/image195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7.png"/><Relationship Id="rId4" Type="http://schemas.openxmlformats.org/officeDocument/2006/relationships/image" Target="../media/image20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7.png"/><Relationship Id="rId4" Type="http://schemas.openxmlformats.org/officeDocument/2006/relationships/image" Target="../media/image202.png"/><Relationship Id="rId5" Type="http://schemas.openxmlformats.org/officeDocument/2006/relationships/image" Target="../media/image197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7.png"/><Relationship Id="rId4" Type="http://schemas.openxmlformats.org/officeDocument/2006/relationships/image" Target="../media/image207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7.png"/><Relationship Id="rId4" Type="http://schemas.openxmlformats.org/officeDocument/2006/relationships/image" Target="../media/image196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7.png"/><Relationship Id="rId4" Type="http://schemas.openxmlformats.org/officeDocument/2006/relationships/image" Target="../media/image21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7.png"/><Relationship Id="rId4" Type="http://schemas.openxmlformats.org/officeDocument/2006/relationships/image" Target="../media/image21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7.png"/><Relationship Id="rId4" Type="http://schemas.openxmlformats.org/officeDocument/2006/relationships/image" Target="../media/image212.png"/><Relationship Id="rId5" Type="http://schemas.openxmlformats.org/officeDocument/2006/relationships/image" Target="../media/image215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7.png"/><Relationship Id="rId4" Type="http://schemas.openxmlformats.org/officeDocument/2006/relationships/image" Target="../media/image219.png"/><Relationship Id="rId5" Type="http://schemas.openxmlformats.org/officeDocument/2006/relationships/image" Target="../media/image19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7.png"/><Relationship Id="rId4" Type="http://schemas.openxmlformats.org/officeDocument/2006/relationships/image" Target="../media/image217.png"/><Relationship Id="rId5" Type="http://schemas.openxmlformats.org/officeDocument/2006/relationships/image" Target="../media/image20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7.png"/><Relationship Id="rId4" Type="http://schemas.openxmlformats.org/officeDocument/2006/relationships/image" Target="../media/image222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7.png"/><Relationship Id="rId4" Type="http://schemas.openxmlformats.org/officeDocument/2006/relationships/image" Target="../media/image223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7.png"/><Relationship Id="rId4" Type="http://schemas.openxmlformats.org/officeDocument/2006/relationships/image" Target="../media/image225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7.png"/><Relationship Id="rId4" Type="http://schemas.openxmlformats.org/officeDocument/2006/relationships/image" Target="../media/image230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7.png"/><Relationship Id="rId4" Type="http://schemas.openxmlformats.org/officeDocument/2006/relationships/image" Target="../media/image228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7.png"/><Relationship Id="rId4" Type="http://schemas.openxmlformats.org/officeDocument/2006/relationships/image" Target="../media/image231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7.png"/><Relationship Id="rId4" Type="http://schemas.openxmlformats.org/officeDocument/2006/relationships/image" Target="../media/image220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7.png"/><Relationship Id="rId4" Type="http://schemas.openxmlformats.org/officeDocument/2006/relationships/image" Target="../media/image234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7.png"/><Relationship Id="rId4" Type="http://schemas.openxmlformats.org/officeDocument/2006/relationships/image" Target="../media/image233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7.png"/><Relationship Id="rId4" Type="http://schemas.openxmlformats.org/officeDocument/2006/relationships/image" Target="../media/image2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hyperlink" Target="https://scikit-learn.org/stable/" TargetMode="External"/><Relationship Id="rId6" Type="http://schemas.openxmlformats.org/officeDocument/2006/relationships/image" Target="../media/image206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32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21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36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26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35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24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37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2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39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29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40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42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42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42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Relationship Id="rId3" Type="http://schemas.openxmlformats.org/officeDocument/2006/relationships/hyperlink" Target="https://www.cuemath.com/algebra/discontinuous-function/" TargetMode="External"/><Relationship Id="rId4" Type="http://schemas.openxmlformats.org/officeDocument/2006/relationships/hyperlink" Target="https://web.ma.utexas.edu/users/m408n/CurrentWeb/LM2-2-9.php" TargetMode="External"/><Relationship Id="rId5" Type="http://schemas.openxmlformats.org/officeDocument/2006/relationships/hyperlink" Target="https://towardsdatascience.com/forward-mode-automatic-differentiation-dual-numbers-8f47351064bf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242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sydney.edu.au/content/dam/students/documents/mathematics-learning-centre/introduction-to-differential-calculus.pdf" TargetMode="External"/><Relationship Id="rId6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britannica.com/science/function-mathematics" TargetMode="External"/><Relationship Id="rId6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mathworld.wolfram.com/SmoothCurve.html" TargetMode="External"/><Relationship Id="rId6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7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Relationship Id="rId4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66.png"/><Relationship Id="rId6" Type="http://schemas.openxmlformats.org/officeDocument/2006/relationships/image" Target="../media/image7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ung.edu/learning-support/video-transcripts/why-dividing-by-zero-is-undefined.php" TargetMode="External"/><Relationship Id="rId6" Type="http://schemas.openxmlformats.org/officeDocument/2006/relationships/image" Target="../media/image7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xyz.my.id/2020/12/akar-persamaan-kuadrat-dengan-faktorisasi.html" TargetMode="External"/><Relationship Id="rId6" Type="http://schemas.openxmlformats.org/officeDocument/2006/relationships/image" Target="../media/image7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eb.ma.utexas.edu/users/m408n/CurrentWeb/LM2-2-9.php" TargetMode="External"/><Relationship Id="rId6" Type="http://schemas.openxmlformats.org/officeDocument/2006/relationships/image" Target="../media/image8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332200" y="3716100"/>
            <a:ext cx="3000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92250" y="2067150"/>
            <a:ext cx="5959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3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Kalkulus</a:t>
            </a:r>
            <a:endParaRPr b="1" i="0" sz="3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Platinum</a:t>
            </a: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Chapter 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0" i="0" lang="en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Topic 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Ini dia hubungannya dengan kalkulus!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Kalkulus membantu kita untuk mengetahui dan menjelaskan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perubahan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kecepatan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dan jarak laju sepeda Sabrina yang berubah-ubah berdasarkan waktu tempuh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tadi sob~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kira-kira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kenapa ya dengan ilmu kalkulus kita bisa menghitung perubahan kecepatan dan jarak Sabrina bersepeda?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Lalu apa kaitannya dengan data science dan machine learning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?🤔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3025" y="1249576"/>
            <a:ext cx="4480403" cy="341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3" name="Google Shape;1043;p11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4" name="Google Shape;1044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12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Markijut, mari kita lanjuuuut~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Masih ingat nggak tangent line itu apa? Yap betul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garis yang mulai naik.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Tadi kan ada titik P dan Q yang x1 dan x2 nya adalah 2 dan 5.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garis fungsinya seperti di gambar sob, di mana hal itu membuat banyak titik. Tapi apa yang terjadi kalau titik Q semakin mendekati P?🤔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6" name="Google Shape;1046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600" y="1086350"/>
            <a:ext cx="4568797" cy="348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11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p11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4" name="Google Shape;1054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13"/>
          <p:cNvSpPr txBox="1"/>
          <p:nvPr/>
        </p:nvSpPr>
        <p:spPr>
          <a:xfrm>
            <a:off x="454375" y="3208075"/>
            <a:ext cx="82290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semakin titik Q mendekati titik P, maka akan semakin dekat kemiringan (m) menjadi sebuah “true tangent” dari titik 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sekarang kita coba mengganti titik pada nilai x menjadi 2.1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Sebelum lanjut menyelesaikan di Python dan Numpy, kita perhatikan dulu penjelasan pada gambar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6" name="Google Shape;1056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400" y="427100"/>
            <a:ext cx="4310399" cy="32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1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1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64" name="Google Shape;1064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14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ikuti langkah berikut ini untuk memberikan gambaran seperti apa kira-kira kurva yang terbentuk jika titik P mendekati titik Q.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Cari  nilai y dari titik Q yang baru, di mana nilai x = 2.1. Maka kita akan mendapatkan nilai y adalah 10.61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visualisasikan menjadi grafik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6" name="Google Shape;1066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916" y="1009386"/>
            <a:ext cx="4894423" cy="37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1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3" name="Google Shape;1073;p11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4" name="Google Shape;1074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15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Hitung kemiringan (m) dengan titik Q yang baru yaitu (2.1, 10.61). Maka nilai m adalah 6.099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Sama seperti sebelumnya kita perlu menghitung nilai b pakai python, maka nilai b adalah -2.199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baru deh kita bisa menghitung delta methodnya dengan fungsi y = mx + b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6" name="Google Shape;1076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448" y="934745"/>
            <a:ext cx="5090199" cy="388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1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3" name="Google Shape;1083;p11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4" name="Google Shape;1084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16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6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visualisasikan menjadi grafik lagi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akan menghasilkan visualisasi, di mana titik P semakin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dekat dengan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titik Q, dan diikuti oleh kemiringan (m) yang juga semakin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dekat dengan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titik Q.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6" name="Google Shape;1086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6" y="1066840"/>
            <a:ext cx="4539550" cy="346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1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4" name="Google Shape;1094;p117"/>
          <p:cNvCxnSpPr/>
          <p:nvPr/>
        </p:nvCxnSpPr>
        <p:spPr>
          <a:xfrm rot="10800000">
            <a:off x="2881325" y="427100"/>
            <a:ext cx="464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5" name="Google Shape;1095;p117"/>
          <p:cNvSpPr txBox="1"/>
          <p:nvPr/>
        </p:nvSpPr>
        <p:spPr>
          <a:xfrm>
            <a:off x="446100" y="214325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Refleksi Belajar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96" name="Google Shape;1096;p117"/>
          <p:cNvSpPr txBox="1"/>
          <p:nvPr/>
        </p:nvSpPr>
        <p:spPr>
          <a:xfrm>
            <a:off x="446100" y="717100"/>
            <a:ext cx="41259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Mantap betul! Kita sudah selesai belajar menentukan kemiringan di titik tertentu pada kurva dengan menggunakan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delta method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Menurut kamu kenapa dalam kurva kita perlu tahu kemiringan di titik tertentu pakai delta method?🤔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7" name="Google Shape;1097;p117"/>
          <p:cNvPicPr preferRelativeResize="0"/>
          <p:nvPr/>
        </p:nvPicPr>
        <p:blipFill rotWithShape="1">
          <a:blip r:embed="rId5">
            <a:alphaModFix/>
          </a:blip>
          <a:srcRect b="0" l="6250" r="15624" t="0"/>
          <a:stretch/>
        </p:blipFill>
        <p:spPr>
          <a:xfrm>
            <a:off x="4508397" y="717100"/>
            <a:ext cx="4515189" cy="440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3" name="Google Shape;1103;p11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04" name="Google Shape;1104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1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6" name="Google Shape;1106;p118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Sudah siap belajar materi selanjutnya?😆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bakal belajar soal derivatif atau turunan,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derivatif ini ibaratnya membalikkan fungsi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gampang kita analogikan Sabrina menambah garam ke nasi goreng sehingga mengakibatkan asin di tingkat tertentu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kalau sebelum menambah ke nasi goreng garamnya dicampur dulu dengan gula, apakah rasa nasi goreng akan tetap asin atau ada rasa lain yang muncul?🤔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7" name="Google Shape;1107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6374" y="833775"/>
            <a:ext cx="5017626" cy="382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3" name="Google Shape;1113;p11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4" name="Google Shape;1114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19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Garam tadi seperti nilai x pada fungsi sederhana kalkulus yaitu y = f(x).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x nya berubah-ubah maka y juga akan ikutan berubah. Nah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perubahan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mengakibatkan perubahan pada y, sehingga perubahaan y ini perlu dicar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i, i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tulah yang namanya turunan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derivatif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Gambaran mengenai perubahan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bisa dilihat pada gambar kotak 1 ke kotak 2.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6" name="Google Shape;1116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791" y="1068962"/>
            <a:ext cx="4738203" cy="36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1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12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4" name="Google Shape;1124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20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Jika fungsi dari kalkulus sederhana seperti kotak 1, artinya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akan mengoperasikan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adalah fungsi dari x.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Kemudian jika kita menggunakan differentiation operator seperti kotak 2, maka itulah fungsi untuk memproses derivatif dari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Yaitu perubahan x yang menyebabkan perubahan pada y,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perubahan inilah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hitung.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6" name="Google Shape;1126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791" y="1068962"/>
            <a:ext cx="4738203" cy="36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2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3" name="Google Shape;1133;p12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4" name="Google Shape;1134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21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Derivatif juga punya jenis lain lho!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 nggak cuma limit saja yang punya jenis lain, tapi derivatif juga punya jenisnya yang terbagi dua, yaitu: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Derivative of a constant (derivatif konstanta)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Derivative of limit (derivatif limit)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Langsung kita pelajari satu per satu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6" name="Google Shape;1136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1427" y="833784"/>
            <a:ext cx="5142574" cy="39215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2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Tak kenal maka tak paham~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Sebelum menjawab pertanyaan tadi kita kenalan dulu sama kalkulus, yaitu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studi matematika yang belajar soal perubahan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Perubahan ini bisa apapun, m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ulai dari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kecepatan sepeda Sabrina, perubahan tinggi seseorang, perubahan cuaca di HP, hingga perubahan data science utamanya dalam machine learning.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Hmm kok bisa sih?🤔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5">
            <a:alphaModFix/>
          </a:blip>
          <a:srcRect b="0" l="12360" r="10287" t="0"/>
          <a:stretch/>
        </p:blipFill>
        <p:spPr>
          <a:xfrm>
            <a:off x="4800600" y="933231"/>
            <a:ext cx="4117503" cy="405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3" name="Google Shape;1143;p12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4" name="Google Shape;1144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22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Derivative of a constant (derivatif konstanta)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Jenis derivatif yang pertama ini kita asumsikan “c” mewakili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konstanta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(constant)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mana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 derivatif dari c, jadi nanti nilai c adalah 0 (nol)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Kenapa bisa gitu?🤔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6" name="Google Shape;1146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312" y="999888"/>
            <a:ext cx="5425573" cy="314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2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3" name="Google Shape;1153;p12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4" name="Google Shape;1154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23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pada c tidak akan berubah (ber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variasi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alias konstan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sehingga tidak memiliki kemiringan (m)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Tidak punya kemiringan mungkin banget lho terjadi, karena kan nggak punya variasi😉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Contohnya, nilai c yang kita punya adalah 25, kalau kita ambil nilai derivatif-nya (d) maka hasilnya adalah 0 (nol).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6" name="Google Shape;1156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754" y="1742508"/>
            <a:ext cx="5229774" cy="19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2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3" name="Google Shape;1163;p12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64" name="Google Shape;1164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24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Derivative of limit (derivatif limit)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dalam grafik, kita kan sudah belajar cara mencari kemiringan (m) saat kita tahu titik-titiknya.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gimana kalau kita nggak tahu titik-titiknya sama sekali?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dari itu kita akan menjalankan derivatif dari limit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mengetahui titik-titik saat mencari kemiringan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juga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6" name="Google Shape;1166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389" y="1095726"/>
            <a:ext cx="4669803" cy="355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2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3" name="Google Shape;1173;p12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4" name="Google Shape;1174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25"/>
          <p:cNvSpPr txBox="1"/>
          <p:nvPr/>
        </p:nvSpPr>
        <p:spPr>
          <a:xfrm>
            <a:off x="454375" y="2948375"/>
            <a:ext cx="83379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akan mencoba mencari delta method titik P untuk mencari kemiringan (m), di mana x= -1, dengan mengikuti langkah berikut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Matplotlib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 fungsi tadi ke dalam vector pakai Numpy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6" name="Google Shape;1176;p125"/>
          <p:cNvPicPr preferRelativeResize="0"/>
          <p:nvPr/>
        </p:nvPicPr>
        <p:blipFill rotWithShape="1">
          <a:blip r:embed="rId5">
            <a:alphaModFix/>
          </a:blip>
          <a:srcRect b="14255" l="0" r="0" t="14575"/>
          <a:stretch/>
        </p:blipFill>
        <p:spPr>
          <a:xfrm>
            <a:off x="1885200" y="828195"/>
            <a:ext cx="5476262" cy="2259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2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Google Shape;1183;p12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84" name="Google Shape;1184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26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tulis fungsi pada gambar ke dalam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masukkan vector yang sudah tergenerate tadi ke dalam fungsi y=f(x)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variabel x1= -1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Cari nilai “y1” dari titik P di mana nilai x1=-1. Maka akan didapatkan nilai y adalah 1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sudah ketemu nilai (x, y) ada (-1, 1) itulah titik P kita. 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6" name="Google Shape;1186;p126"/>
          <p:cNvPicPr preferRelativeResize="0"/>
          <p:nvPr/>
        </p:nvPicPr>
        <p:blipFill rotWithShape="1">
          <a:blip r:embed="rId5">
            <a:alphaModFix/>
          </a:blip>
          <a:srcRect b="0" l="7020" r="3438" t="0"/>
          <a:stretch/>
        </p:blipFill>
        <p:spPr>
          <a:xfrm>
            <a:off x="4490963" y="977450"/>
            <a:ext cx="4457723" cy="3796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26"/>
          <p:cNvSpPr txBox="1"/>
          <p:nvPr/>
        </p:nvSpPr>
        <p:spPr>
          <a:xfrm>
            <a:off x="606775" y="2968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3" name="Google Shape;1193;p12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94" name="Google Shape;1194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27"/>
          <p:cNvPicPr preferRelativeResize="0"/>
          <p:nvPr/>
        </p:nvPicPr>
        <p:blipFill rotWithShape="1">
          <a:blip r:embed="rId5">
            <a:alphaModFix/>
          </a:blip>
          <a:srcRect b="36398" l="0" r="0" t="0"/>
          <a:stretch/>
        </p:blipFill>
        <p:spPr>
          <a:xfrm>
            <a:off x="4572000" y="5804354"/>
            <a:ext cx="4744413" cy="21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27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8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definisikan nilai “delta x” sebesar “0.00001”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8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Buat titik Q di mana nilai x2 nanti akan didapatkan dari X1 + delta_x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8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cari nilai y2 dari titik Q dengan memasukkan nilai x2=-0.99999 ke dalam fungsi y=f(x)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kita akan dapat (x, y)dari titik Q yang bisa dikatakan mendekati titik P.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11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 kita hitung m nya pakai delta method m=delta y dibagi delta 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7" name="Google Shape;1197;p127"/>
          <p:cNvPicPr preferRelativeResize="0"/>
          <p:nvPr/>
        </p:nvPicPr>
        <p:blipFill rotWithShape="1">
          <a:blip r:embed="rId6">
            <a:alphaModFix/>
          </a:blip>
          <a:srcRect b="0" l="8431" r="8172" t="0"/>
          <a:stretch/>
        </p:blipFill>
        <p:spPr>
          <a:xfrm>
            <a:off x="4597371" y="729600"/>
            <a:ext cx="4465832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2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4" name="Google Shape;1204;p12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05" name="Google Shape;1205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28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nilai x2 dekat dengan x1, maka jelas m pada x1 adalah -1 sama dengan nol.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langkah selanjutnya kita visualisasikan titik x1 ini dengan menentukan nilai b sebelum menggunakan fungsi delta method.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12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hitung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nilai b seperti di gambar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12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hitung delta method-nya. Setelah itu baru kita visualisasikan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7" name="Google Shape;1207;p128"/>
          <p:cNvPicPr preferRelativeResize="0"/>
          <p:nvPr/>
        </p:nvPicPr>
        <p:blipFill rotWithShape="1">
          <a:blip r:embed="rId5">
            <a:alphaModFix/>
          </a:blip>
          <a:srcRect b="0" l="5970" r="0" t="0"/>
          <a:stretch/>
        </p:blipFill>
        <p:spPr>
          <a:xfrm>
            <a:off x="4468550" y="979713"/>
            <a:ext cx="4675450" cy="37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2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2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15" name="Google Shape;1215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9"/>
          <p:cNvSpPr txBox="1"/>
          <p:nvPr/>
        </p:nvSpPr>
        <p:spPr>
          <a:xfrm>
            <a:off x="454375" y="2948375"/>
            <a:ext cx="83379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Berikut ini penjelasan kalau titik Q memang dekat dengan titik P dari hasil visualisasi (gambar no. 1).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Berdasarkan fakta pada gambar no. 1,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derivatif dari y (dinotasikan dy) terhadap x (dinotasikan dx) bisa ditulis dengan fungsi pada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gambar no. 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sisa penjelasannya bisa dilihat pada gambar no. 3 dan 4 ya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7" name="Google Shape;1217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922" y="717099"/>
            <a:ext cx="3260202" cy="248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7125" y="699693"/>
            <a:ext cx="3307100" cy="252097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2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5" name="Google Shape;1225;p13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26" name="Google Shape;1226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30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pada gambar no. 4 tadi kita akan praktikan di Python ya, ikuti langkah berikut ini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ketik fungsinya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definisikan nilai delta dari angka terbesar sampai terkecil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cek masing-masing delta pada fungsi “diff_demo”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8" name="Google Shape;1228;p130"/>
          <p:cNvPicPr preferRelativeResize="0"/>
          <p:nvPr/>
        </p:nvPicPr>
        <p:blipFill rotWithShape="1">
          <a:blip r:embed="rId5">
            <a:alphaModFix/>
          </a:blip>
          <a:srcRect b="15996" l="0" r="0" t="13287"/>
          <a:stretch/>
        </p:blipFill>
        <p:spPr>
          <a:xfrm>
            <a:off x="4311655" y="1599312"/>
            <a:ext cx="4733276" cy="255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3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5" name="Google Shape;1235;p13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36" name="Google Shape;123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31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Derivatif punya aturan? Maksudnya apa tuh?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Maksudnya adalah aturan dalam menghitung derivatif sob, yang bisa dilihat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menghitung derivatif itu nggak sembarangan, jadi kita langsung saja yuk pelajari satu per satu aturannya😉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8" name="Google Shape;1238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289" y="1130392"/>
            <a:ext cx="4577076" cy="349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3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Kalau ada pertanyaan, maka ada jawaban~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Itu karena machine learning memprediksi sesuatu sob, seperti yang sempat kita pelajari di Chapter 3 Topic 1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😉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Dengan hadirnya kalkulus, bisa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membuat data scientist memprediksi sesuatu berdasarkan fungsi-fungsi perubahan data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sob.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9250" y="889488"/>
            <a:ext cx="4904747" cy="373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5" name="Google Shape;1245;p13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46" name="Google Shape;1246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3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48" name="Google Shape;1248;p132"/>
          <p:cNvPicPr preferRelativeResize="0"/>
          <p:nvPr/>
        </p:nvPicPr>
        <p:blipFill rotWithShape="1">
          <a:blip r:embed="rId5">
            <a:alphaModFix/>
          </a:blip>
          <a:srcRect b="0" l="0" r="0" t="52114"/>
          <a:stretch/>
        </p:blipFill>
        <p:spPr>
          <a:xfrm>
            <a:off x="4905775" y="6085008"/>
            <a:ext cx="4762349" cy="12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32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Power of Rule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Aturan menghitung yang pertama ini dipakai ketika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ekspresi matematika dengan eksponen perlu dibedakan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Ekspresi di sini maksudnya bukan ekspresi yang kita lakukan sehari-hari lho ya!😆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Melainkan kombinasi tertentu dari simbol-simbol matematika, simbol ini bisa berisi konstanta, variabel, operasi, fungsi sampai tanda baca~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0" name="Google Shape;1250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7825" y="1033275"/>
            <a:ext cx="4762350" cy="363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6" name="Google Shape;1256;p13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57" name="Google Shape;1257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33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Kembali ke aturan the power of rule, misal kita punya ekspresi matematika seperti pada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gambar nomor 1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 kita akan menentukan turunannya.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Maka, cara melakukannya seperti gambar no. 2, kita pindahkan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pangkatnya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dep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koefisien x, lalu yang jadi pangkat dikurangi 1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Gimana, mudah kan?😏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9" name="Google Shape;1259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100" y="717100"/>
            <a:ext cx="4945133" cy="37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3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6" name="Google Shape;1266;p13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7" name="Google Shape;1267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34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Constant Multiple Rule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untuk aturan yang kedua, misal kita punya fungsi seperti gambar nomor 1.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kita pindahkan pangkat jadi koefisien variabel x yaitu 4, lalu 4 tadi kita pisahkan dari koefisien awal x yaitu 2.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penjabarannya bisa dilihat di gambar nomor 2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9" name="Google Shape;1269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822" y="1076447"/>
            <a:ext cx="4587165" cy="3498063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3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6" name="Google Shape;1276;p13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77" name="Google Shape;1277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35"/>
          <p:cNvSpPr txBox="1"/>
          <p:nvPr/>
        </p:nvSpPr>
        <p:spPr>
          <a:xfrm>
            <a:off x="454375" y="9088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Sum Rule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Aturan ketiga adalah the sum rule, seperti arti dari sum 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turunan fungsi penjumlahan dua suku yang berbeda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jika kita punya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dua suku yang berbeda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bisa menghitung dua suku yang terpisah itu secara terpisah juga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 (gambar nomor 1).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gimana kalau kita mencari turunannya jika mendapatkan soal seperti gambar nomor 2? 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9" name="Google Shape;1279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073" y="908878"/>
            <a:ext cx="4738498" cy="3613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3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6" name="Google Shape;1286;p13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7" name="Google Shape;1287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36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Berdasarkan aturan sum, kita akan membagi menjadi dua variabel (y dan w) lalu menghitung derivatifnya secara terpisah.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operasikan fungsi derivatifnya menjadi dy/dx dan dw/dx,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cara menghitungnya bisa kita lihat pada gambar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dilihat sampai hasil pun dua suku tersebut masih terpisah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9" name="Google Shape;1289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734" y="1093421"/>
            <a:ext cx="4674052" cy="35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3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6" name="Google Shape;1296;p13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7" name="Google Shape;1297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37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Product Rule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aturan yang keempat ini memungkinkan kita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mengambil dua variabel dan memproses derivatif dari dua variabel secara terpisah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Menurut kamu bedanya sama the sum rule apa?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the sum rule mulai dari perhitungan sampai hasil terpisah, nah the product rule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perkalian dua variabel berbeda dan walau perhitungannya terpisah tapi hasilnya akan bergabung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9" name="Google Shape;1299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2100" y="1938452"/>
            <a:ext cx="4731899" cy="1732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3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6" name="Google Shape;1306;p13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07" name="Google Shape;1307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38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Misal, kita punya fungsi seperti gambar nomor 1.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setelah itu kita bagi menjadi 2 variabel (w dan z). Kemudian hitung derivatif variabel w dan z menggunakan power rule, seperti gambar nomor 2.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setelah itu baru deh bisa diproses menggunakan the product rule yang bisa dilihat pada gambar nomor 3, terbukti kalau hasilnya akan bergabung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9" name="Google Shape;1309;p138"/>
          <p:cNvPicPr preferRelativeResize="0"/>
          <p:nvPr/>
        </p:nvPicPr>
        <p:blipFill rotWithShape="1">
          <a:blip r:embed="rId5">
            <a:alphaModFix/>
          </a:blip>
          <a:srcRect b="20791" l="10602" r="10626" t="12354"/>
          <a:stretch/>
        </p:blipFill>
        <p:spPr>
          <a:xfrm>
            <a:off x="5909289" y="833775"/>
            <a:ext cx="2802471" cy="87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2" y="1773492"/>
            <a:ext cx="4221000" cy="3217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3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7" name="Google Shape;1317;p13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18" name="Google Shape;1318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39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Quotient Rule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Aturan derivatif yang kelima punya kemiripan dengan the product rule, di mana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bisa mencari derivatif dengan membagi fungsi satu sama lain (aturan pembagian)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0" name="Google Shape;1320;p13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21" name="Google Shape;1321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725" y="1509500"/>
            <a:ext cx="4715274" cy="273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7" name="Google Shape;1327;p14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8" name="Google Shape;1328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40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Sebagai contoh kita bisa lihat langkah pengerjaan fungsi pada gambar ya~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 kita punya fungsi tersebut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bagi dua suku menjadi dua fungsi (w dan z)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hitung menggunakan the power rule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Baru deh kita lakukan perhitungannya menggunakan the quotient rule dengan dua fungsi hasil perhitungan pakai the power rule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Hasilnya pun bisa didapat!🥳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0" name="Google Shape;1330;p140"/>
          <p:cNvPicPr preferRelativeResize="0"/>
          <p:nvPr/>
        </p:nvPicPr>
        <p:blipFill rotWithShape="1">
          <a:blip r:embed="rId5">
            <a:alphaModFix/>
          </a:blip>
          <a:srcRect b="10265" l="0" r="0" t="0"/>
          <a:stretch/>
        </p:blipFill>
        <p:spPr>
          <a:xfrm>
            <a:off x="5533551" y="558225"/>
            <a:ext cx="2715145" cy="185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263" y="2250125"/>
            <a:ext cx="3595725" cy="27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4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8" name="Google Shape;1338;p1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39" name="Google Shape;1339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41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Chain Rule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Sampailah kita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diaturan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terakhir dari derivatif, aturan ini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sering diaplikasikan dalam machine learning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lho, seperti: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Gradient Descent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dengan kemiringan garis untuk  Deep Learning.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●"/>
            </a:pPr>
            <a:r>
              <a:rPr b="1"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Backpropagation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berelasi dengan Gradient Descent sehingga memungkinkan kita untuk melakukan training pada Neural Network (Termasuk Deep Learning) menggunakan Gradient Descent.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Khusus dua aplikasi tersebut, kita akan bahas di chapter selanjutnya ya sob! Hihihi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1" name="Google Shape;1341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3401" y="961274"/>
            <a:ext cx="5020611" cy="3828598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" name="Google Shape;17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Ada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empat implementasi kalkulus, dari empat itu punya cabang operasi lagi yang lebih spesifik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, sebagai berikut: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Differential Calculus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Mencari minima dan maxima dari sebuah kurva.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Implementasi kalkulus dalam pekerjaan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Mencari kekuatan (max strength) dari sebuah material/struktur dalam bidang teknik (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engineering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Mencari minimum cost dalam keuangan.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321" y="1139474"/>
            <a:ext cx="4685802" cy="35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8" name="Google Shape;1348;p14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9" name="Google Shape;1349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142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Kembali ke the chain rule yang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bekerja berlandaskan </a:t>
            </a:r>
            <a:r>
              <a:rPr b="1" lang="en" sz="12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nested function</a:t>
            </a:r>
            <a:r>
              <a:rPr lang="en" sz="12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" sz="12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artinya fungsi yang punya induk </a:t>
            </a:r>
            <a:r>
              <a:rPr lang="en" sz="12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contohnya seperti di gambar nomor 1 sob. </a:t>
            </a:r>
            <a:endParaRPr sz="12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Terus, kita bisa membuatnya jadi seperti gambar nomor 2 yang merupakan nested (anaknya) dari fungsi pertama.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itu fungsi lengkapnya akan menjadi  seperti nomor 3, di mana </a:t>
            </a:r>
            <a:r>
              <a:rPr b="1"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adalah fungsi dari </a:t>
            </a:r>
            <a:r>
              <a:rPr b="1"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dan </a:t>
            </a:r>
            <a:r>
              <a:rPr b="1"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adalah fungsi dari </a:t>
            </a:r>
            <a:r>
              <a:rPr b="1"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1" name="Google Shape;1351;p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0495" y="1120850"/>
            <a:ext cx="4513949" cy="34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4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Google Shape;1357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8" name="Google Shape;1358;p14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59" name="Google Shape;1359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43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Fyi, chain rule ini merupakan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 mudah untuk menemukan derivatif dari nested function.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Kenapa bisa gitu?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misalnya kita harus menemukan derivatif dari fungsi y, dengan pake the chain rule yang fungsinya menjadi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1" name="Google Shape;1361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5225" y="1862121"/>
            <a:ext cx="4938775" cy="1808753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4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8" name="Google Shape;1368;p14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69" name="Google Shape;1369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44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Oke biar nggak bingung, kita contohkan saja ya sob. Coba perhatikan langkah the chain rule berikut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 kita punya contoh fungsi tersebut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hal pertama yang kita lakukan adalah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memisalkan </a:t>
            </a:r>
            <a:r>
              <a:rPr b="1"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b="1"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b="1"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gambar nomor 2, alias kita pisah menjadi nested function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14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72" name="Google Shape;1372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625" y="833778"/>
            <a:ext cx="5000625" cy="38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8" name="Google Shape;1378;p14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79" name="Google Shape;1379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45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membagi </a:t>
            </a:r>
            <a:r>
              <a:rPr b="1"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b="1"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menjadi 2 fungsi: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hitung pakai the power rule, maka akan ketemu 2 hasil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Baru kita bisa melakukan operasi the chain rule dengan menggabungkan kedua hasil fungsi tadi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1" name="Google Shape;1381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825" y="2264583"/>
            <a:ext cx="4041826" cy="308220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4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83" name="Google Shape;1383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80" y="427100"/>
            <a:ext cx="4467717" cy="25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9" name="Google Shape;1389;p14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90" name="Google Shape;1390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46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Bergabung menjadi satu!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Yup di antara keenam aturan dalam menghitung derivatif ada yang diam-diam bergabung menjadi satu lho!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Kira-kira yang mana ya?🤔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Betul banget!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power rule dan the chain rule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sob~ Kita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mengimplementasikan 2 cara tersebut dalam satu langkah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sehingga fungsinya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pada gambar.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Kotak merah adalah fungsi yang harus dilakukan dengan chain rule.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2" name="Google Shape;1392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319" y="1613925"/>
            <a:ext cx="4353150" cy="252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4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9" name="Google Shape;1399;p14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0" name="Google Shape;1400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7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Misalnya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punya fungsi seperti di gambar atas, maka kita pisahkan menjadi dua fungsi yang berbeda (nested functions) (n dan u) dulu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pake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chain rule.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itu kita lakukan operasi the power of rule, dan voila! Hasilnya pun didapatkan~😉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2" name="Google Shape;1402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2400" y="1171363"/>
            <a:ext cx="4693700" cy="3579289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4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Derivatif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0" name="Google Shape;1410;p148"/>
          <p:cNvCxnSpPr/>
          <p:nvPr/>
        </p:nvCxnSpPr>
        <p:spPr>
          <a:xfrm rot="10800000">
            <a:off x="2881325" y="427100"/>
            <a:ext cx="464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1" name="Google Shape;1411;p148"/>
          <p:cNvSpPr txBox="1"/>
          <p:nvPr/>
        </p:nvSpPr>
        <p:spPr>
          <a:xfrm>
            <a:off x="446100" y="214325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Refleksi Belajar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12" name="Google Shape;1412;p148"/>
          <p:cNvSpPr txBox="1"/>
          <p:nvPr/>
        </p:nvSpPr>
        <p:spPr>
          <a:xfrm>
            <a:off x="446100" y="717100"/>
            <a:ext cx="41259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Dari keenam rule (aturan) derivatif,  menurutmu gimana caranya kita bisa menentukan rule mana yang akan dipakai dalam melakukan operasi derivatif ya?🤔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3" name="Google Shape;1413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2727" y="608848"/>
            <a:ext cx="5638924" cy="43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9" name="Google Shape;1419;p14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0" name="Google Shape;1420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4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Menghitung turunan dengan prosedur baru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22" name="Google Shape;1422;p149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Belajarnya belum selesai sob!😜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Masih ada lagi nih cara dalam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menghitung turunan dengan membangun sebuah prosedur baru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yaitu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automatic differentiation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Bagai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agen rahasia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automatic differentiation punya banyak nama singkatan lho sob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Autodiff ini beda dari classical methods yang tadi sudah kita pelajari seperti Numerical diff dan Symbolic diff.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3" name="Google Shape;1423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6949" y="907502"/>
            <a:ext cx="5357048" cy="408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9" name="Google Shape;1429;p15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0" name="Google Shape;1430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50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Terus apa peran dari Autodiff ini?🤔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 lebih cocok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menangani fungsi dengan banyak input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dipakai di machine learning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Selain itu, juga digunakan untuk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mengevaluasi turunan dari suatu fungsi yang ditentukan oleh program komputer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Evaluasi di sini maksudnya adalah mengurangi error atau kesalahan agar model bisa memprediksi dengan sebaik-baiknya. Tapi cara melakukan evaluasi itu?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2" name="Google Shape;1432;p15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Menghitung turunan dengan prosedur baru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33" name="Google Shape;1433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550" y="1094150"/>
            <a:ext cx="4598724" cy="3505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9" name="Google Shape;1439;p15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0" name="Google Shape;1440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15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[Judul Subtopik]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42" name="Google Shape;1442;p151"/>
          <p:cNvSpPr txBox="1"/>
          <p:nvPr/>
        </p:nvSpPr>
        <p:spPr>
          <a:xfrm>
            <a:off x="454375" y="3562050"/>
            <a:ext cx="82290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machine learning ada operasi dalam menjalankan metode evaluasi. Salah satu operasi ini adalah “maju” atau forward pass, misal dari x1 ke x2 ke x3.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Contohnya rumus yang dioperasikan dari kiri ke kanan seperti pada gambar sob. Operasi ini juga punya kebalikannya yang disebut dengan backward pass.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3" name="Google Shape;1443;p151"/>
          <p:cNvPicPr preferRelativeResize="0"/>
          <p:nvPr/>
        </p:nvPicPr>
        <p:blipFill rotWithShape="1">
          <a:blip r:embed="rId5">
            <a:alphaModFix/>
          </a:blip>
          <a:srcRect b="14799" l="0" r="0" t="14891"/>
          <a:stretch/>
        </p:blipFill>
        <p:spPr>
          <a:xfrm>
            <a:off x="1276237" y="717100"/>
            <a:ext cx="7048727" cy="28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2" name="Google Shape;18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Implementasi kalkulus dalam data science terutama machine learning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Dalam machine learning dan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deep learning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digunakan untuk: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■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Meminimalkan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cost/error dari sebuah proses training menggunakan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gradient descent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■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Memaksimalkan reward dalam kasus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reinforcement learning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menggunakan Gradient Ascent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Mencari parameter yang optimal untuk proses learning/training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optimization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Khusus implementasi di poin ini akan kita pelajari di chapter selanjutnya ya!😉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5527" y="1006850"/>
            <a:ext cx="4596828" cy="35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9" name="Google Shape;1449;p15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50" name="Google Shape;1450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5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[Judul Subtopik]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52" name="Google Shape;1452;p152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Namun, the chain rule biasanya dimulai pada fungsi paling banyak (most-nested functions), sedangkan autodiff dimulai dari fungsi terluar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(pada chain rule)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ke dalam.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Makanya dia (autodiff) menerapkan the chain rule (biasanya partial derivative) ke dalam sebuah urutan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forward pass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dalam operasi aritmatika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3" name="Google Shape;1453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1636" y="833763"/>
            <a:ext cx="5112365" cy="389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9" name="Google Shape;1459;p15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0" name="Google Shape;1460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53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2" name="Google Shape;1462;p153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Mengoperasikan autodiff ini nggak ribet kok😉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akan dibantu dengan yang namanya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TensorFlow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yaitu algoritma yang populer melakukan autodiff.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 asyiknya lagi TensorFlow ini bisa dipakai untuk membangun model machine learning dan deploy model sob! Keren banget😎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3" name="Google Shape;1463;p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75" y="1102318"/>
            <a:ext cx="4572123" cy="34866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15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Menghitung turunan dengan prosedur baru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0" name="Google Shape;1470;p15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1" name="Google Shape;1471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54"/>
          <p:cNvSpPr txBox="1"/>
          <p:nvPr/>
        </p:nvSpPr>
        <p:spPr>
          <a:xfrm>
            <a:off x="454375" y="3195125"/>
            <a:ext cx="82290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nggak percaya, yuk langsung aja kita buktikan dengan Python dan Numpy!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Misal, kita akan pakai TensorFlow untuk mengkalkulasi fungsi seperti pada gambar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3" name="Google Shape;1473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7354" y="717092"/>
            <a:ext cx="5526492" cy="320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5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Menghitung turunan dengan prosedur baru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0" name="Google Shape;1480;p15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81" name="Google Shape;1481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55"/>
          <p:cNvSpPr txBox="1"/>
          <p:nvPr/>
        </p:nvSpPr>
        <p:spPr>
          <a:xfrm>
            <a:off x="454375" y="3195125"/>
            <a:ext cx="82290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kita tinggal ikuti langkah berikut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tensorflow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variabel x yang di dalamnya ada nilai scalar 5.0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Lacak gradient melalui forward pass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Ambil nilai kemiringan (m) pakai fitur autodiff dari tensorflow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kita akan dapat nilai autodiffnya yaitu 10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3" name="Google Shape;1483;p155"/>
          <p:cNvPicPr preferRelativeResize="0"/>
          <p:nvPr/>
        </p:nvPicPr>
        <p:blipFill rotWithShape="1">
          <a:blip r:embed="rId5">
            <a:alphaModFix/>
          </a:blip>
          <a:srcRect b="9292" l="0" r="0" t="5926"/>
          <a:stretch/>
        </p:blipFill>
        <p:spPr>
          <a:xfrm>
            <a:off x="2066238" y="467300"/>
            <a:ext cx="5468718" cy="268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5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Menghitung turunan dengan prosedur baru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Google Shape;1489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1" name="Google Shape;1491;p156"/>
          <p:cNvCxnSpPr/>
          <p:nvPr/>
        </p:nvCxnSpPr>
        <p:spPr>
          <a:xfrm rot="10800000">
            <a:off x="2881325" y="427100"/>
            <a:ext cx="464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2" name="Google Shape;1492;p156"/>
          <p:cNvSpPr txBox="1"/>
          <p:nvPr/>
        </p:nvSpPr>
        <p:spPr>
          <a:xfrm>
            <a:off x="446100" y="214325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Refleksi Belajar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3" name="Google Shape;1493;p156"/>
          <p:cNvSpPr txBox="1"/>
          <p:nvPr/>
        </p:nvSpPr>
        <p:spPr>
          <a:xfrm>
            <a:off x="446100" y="717100"/>
            <a:ext cx="41259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Fiuh! Selesai juga pelajaran kita soal derivatif dan gradient. Selamat ya sob!🥳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Nah, selanjutnya kita akan belajar soal machine learning gradient, apa itu?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Buah mengkudu, buah delima, yuk kita belajar bersama🍎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4" name="Google Shape;1494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845" y="851801"/>
            <a:ext cx="5003624" cy="381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0" name="Google Shape;1500;p15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1" name="Google Shape;1501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5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3" name="Google Shape;1503;p157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Balik dulu ke derivatif~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lebih paham kita kembali ke derivatif, bukan kembali ke hati mantan yak😜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yang kita tahu,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derivatif itu mengukur perubahan yang terjadi di fungsi y apabila x berubah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Ternyata diam-diam derivatif punya temen yang namanya gradient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4" name="Google Shape;1504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223" y="789888"/>
            <a:ext cx="5470102" cy="41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0" name="Google Shape;1510;p15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11" name="Google Shape;1511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5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13" name="Google Shape;1513;p158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gradient ini membantu kita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memprediksi apa dampak dari suatu perubahan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meski perubahan itu kecil seperti salah satu titik x berubah menjadi titik lain.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Sama seperti tugas machine learning, yaitu mempelajari perubahan pada fungsi data, dengan gradient machine learning kita juga bisa memprediksi dampaknya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4" name="Google Shape;1514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7668" y="1041262"/>
            <a:ext cx="4810848" cy="366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0" name="Google Shape;1520;p15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21" name="Google Shape;1521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59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Gradient dan jenisnya👀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 nggak kalah sama limit dan derivatif yang punya jenisnya masing-masing, gradient juga terbagi menjadi 5 jenis. Bisa dilihat di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gambar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di Topic 2 ini, kita nggak akan membahas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semuanya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sob. Berkaitan dengan machine learning, jenis yang akan kita pelajari ialah partial derivative.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Sedangkan pembahasan mengenai Gradient Descent akan kita pelajari bersama di Topic 3.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3" name="Google Shape;1523;p15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24" name="Google Shape;1524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980" y="1013313"/>
            <a:ext cx="4886018" cy="372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Google Shape;1529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0" name="Google Shape;1530;p16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31" name="Google Shape;1531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160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Partial Derivative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Jenis gradient yang pertama sama seperti fungsi kalkulus, yaitu suatu komponen yang umum dipakai dalam machine learning.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 penerapan partial derivative ini dipakai dalam metode analisis </a:t>
            </a:r>
            <a:r>
              <a:rPr b="1"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Simple Regression atau regresi sederhana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Merupakan analisis data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mengetahui pengaruh suatu variabel terhadap variabel lainnya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3" name="Google Shape;1533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700" y="833775"/>
            <a:ext cx="5357061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6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Google Shape;1539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0" name="Google Shape;1540;p16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1" name="Google Shape;1541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61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Simpelnya gini sob,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kalkulus itu bahasa matematika,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sedangkan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“perubahan” adalah log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ika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ya, dan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itu analisis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Misal, contoh regresi sederhana y=mx+b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itu fungsi dengan multiple variable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(banyak variabel) dalam hal ini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variabelnya adalah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 dan b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3" name="Google Shape;1543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6206" y="1870796"/>
            <a:ext cx="4543226" cy="16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6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2" name="Google Shape;19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Implementasi yang terakhir adalah: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Mencari area di bawah kurva (area </a:t>
            </a: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under the curve</a:t>
            </a: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Diimplementasikan pada metode evaluasi Machine Learning, yaitu</a:t>
            </a:r>
            <a:r>
              <a:rPr b="1"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Receiver Operating Characteristic (ROC)</a:t>
            </a:r>
            <a:endParaRPr b="1"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ROC sendiri juga kita pelajari nanti~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6102" y="804438"/>
            <a:ext cx="5127898" cy="390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Google Shape;1549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0" name="Google Shape;1550;p16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51" name="Google Shape;1551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62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kita 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bisa melakukan kalkulasi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terhadap fungsi pada gambar dengan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pakai full derivatif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dy/dm atau dy/db.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Kenapa? Karena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mempengaruhi fungsi y nggak cuma satu variabel saja, tapi ada lebih dari satu variabel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yaitu m dan b tadi.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Oleh karena itu kita perlu partial derivative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3" name="Google Shape;1553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6" y="1011685"/>
            <a:ext cx="4550928" cy="3470429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16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Google Shape;1559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0" name="Google Shape;1560;p16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61" name="Google Shape;1561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163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Sehingga partial derivative ini memungkinkan kita buat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 derivatif dari fungsi variabel yang banyak (multivariate equations)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 fungsi dengan banyak variabel bisa dilihat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mencari derivatif (turunannya) nggak bisa langsung sob, seperti yang sudah dijelaskan kalau kita harus pake partial derivative😉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3" name="Google Shape;1563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225" y="1679849"/>
            <a:ext cx="4599203" cy="266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6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9" name="Google Shape;1569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0" name="Google Shape;1570;p16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1" name="Google Shape;1571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64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Partial derivative ini kita pakai pada turunan z terhadap x dan turunan z terhadap y.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mencari turunan tersebut, kita pakai bala bantuan sob, yaitu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geogebra.org/3d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Coba kalian klik deh😉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3" name="Google Shape;1573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1050" y="1389708"/>
            <a:ext cx="4952948" cy="2869868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6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Google Shape;1579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0" name="Google Shape;1580;p16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1" name="Google Shape;1581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65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akan masuk pada laman dari link tersebut, setelah itu ikuti langkah berikut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Masukkan fungsi yang ada di slide sebelumnya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Arahkan visualisasi sehingga bisa muncul tampilan seperti pada gambar.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Itulah tampilan dari grafik fungsi yang kita masukkan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3" name="Google Shape;1583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977" y="933565"/>
            <a:ext cx="4553847" cy="3472655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6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0" name="Google Shape;1590;p16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1" name="Google Shape;1591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166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visualisasi tadi, maka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partial derivative z terhadap y didapatkan dengan menganggap y sebagai konstanta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gambar slide sebelumnya.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Sehingga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proses dulu derivatif (turunan) z terhadap 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dengan langkah sebagai berikut: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Pakai power rule untuk menurunkan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kuadrat seperti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gambar atas.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proses 2x-0 yang merupakan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turunan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z terhadap x secara partial derivative adalah 2x (gambar bawah)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3" name="Google Shape;1593;p166"/>
          <p:cNvSpPr txBox="1"/>
          <p:nvPr/>
        </p:nvSpPr>
        <p:spPr>
          <a:xfrm>
            <a:off x="606775" y="2968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94" name="Google Shape;1594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6800" y="988475"/>
            <a:ext cx="4816022" cy="36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" name="Google Shape;1599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0" name="Google Shape;1600;p16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01" name="Google Shape;1601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167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apa sih artinya? Artinya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kemiringan (m) dari z sepanjang sumbu x adalah dua kali nilai sumbu 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Contohnya kalau nilai x=1 maka slope z adalah 2 dikali 1,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berarti nilai kemiringan (m) dari z adalah 2, seperti pada gambar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3" name="Google Shape;1603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9622" y="950852"/>
            <a:ext cx="4573750" cy="3487793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6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Google Shape;1609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0" name="Google Shape;1610;p16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1" name="Google Shape;1611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168"/>
          <p:cNvSpPr txBox="1"/>
          <p:nvPr/>
        </p:nvSpPr>
        <p:spPr>
          <a:xfrm>
            <a:off x="454375" y="3364950"/>
            <a:ext cx="8229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akan praktikkan partial derivative di Python sob, pertama kita import library yang dibutuhkan 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Mulai dari Numpy, Matplotlib, Torch dan Math.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Buat tahu lebih banyak tentang perhitungan derivative menggunakan PyTorch, silakan baca referensi berikut </a:t>
            </a:r>
            <a:r>
              <a:rPr b="1"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3" name="Google Shape;1613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306" y="922676"/>
            <a:ext cx="7561398" cy="27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6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9" name="Google Shape;1619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0" name="Google Shape;1620;p16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21" name="Google Shape;1621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69"/>
          <p:cNvSpPr txBox="1"/>
          <p:nvPr/>
        </p:nvSpPr>
        <p:spPr>
          <a:xfrm>
            <a:off x="454375" y="3364950"/>
            <a:ext cx="8229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semua library kita import ke Python, selanjutnya kita bisa ikuti langkah berikut: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Definisikan fungsi pada gambar ya sob ke dalam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 sebuah vector untuk membuat plot z terhadap x dengan memvariasikan 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Variasi tersebut sambil berpegang pada nilai konstan y (misal nilai y adalah 0)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3" name="Google Shape;1623;p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6449" y="427100"/>
            <a:ext cx="4350675" cy="331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6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0" name="Google Shape;1630;p17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31" name="Google Shape;1631;p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70"/>
          <p:cNvSpPr txBox="1"/>
          <p:nvPr/>
        </p:nvSpPr>
        <p:spPr>
          <a:xfrm>
            <a:off x="454375" y="3364950"/>
            <a:ext cx="8229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akan mendapatkan plot dan bisa divisualisasikan dengan command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3" name="Google Shape;1633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3753" y="558227"/>
            <a:ext cx="4650253" cy="3544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7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Google Shape;1639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0" name="Google Shape;1640;p17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41" name="Google Shape;1641;p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71"/>
          <p:cNvSpPr txBox="1"/>
          <p:nvPr/>
        </p:nvSpPr>
        <p:spPr>
          <a:xfrm>
            <a:off x="454375" y="3364950"/>
            <a:ext cx="8229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menentukan kemiringan z w.r.t x pada titik tertentu di sepanjang kurva, kita dapat menggunakan fungsi partial derivative seperti pada gambar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itu kita ikuti langkah berikutnya: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Tulis persamaan pada gambar ke dalam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akan mempelajari slope dengan 5 titik yaitu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[-2 -1 0 1 2]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setiap titiknya punya warna berbeda, maka tulis command seperti langkah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3" name="Google Shape;1643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6113" y="296000"/>
            <a:ext cx="5692680" cy="329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17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2" name="Google Shape;20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Cara menghitung perubahan ala kalkulus😁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Seperti pohon yang punya cabang, kalkulus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juga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punya cabang untuk menghitung perubahan, yaitu: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Differential Calculus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Integral Calculus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Kita langsung kupas cabangnya satu per satu yuk~ 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425" y="951475"/>
            <a:ext cx="5049575" cy="38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0" name="Google Shape;1650;p17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1" name="Google Shape;1651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72"/>
          <p:cNvSpPr txBox="1"/>
          <p:nvPr/>
        </p:nvSpPr>
        <p:spPr>
          <a:xfrm>
            <a:off x="454375" y="3364950"/>
            <a:ext cx="8229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7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buat fungsi yang dipakai untuk memproses point dan tangent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8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 z dengan memanfaatkan x dan 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8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plot (visualisasi)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8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visualisasikan tangent line dengan langkah: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 slope dengan partial derivative f(x, y) w.r.t. 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Garis Z didapat dari z=mx + b, sehingga b=z - mx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 tangent line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3" name="Google Shape;1653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226" y="123068"/>
            <a:ext cx="6303203" cy="3652282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7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0" name="Google Shape;1660;p17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61" name="Google Shape;1661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73"/>
          <p:cNvSpPr txBox="1"/>
          <p:nvPr/>
        </p:nvSpPr>
        <p:spPr>
          <a:xfrm>
            <a:off x="454375" y="717100"/>
            <a:ext cx="4346100" cy="4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11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kita akan mendapatkan plot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(vis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ualisasi) seperti pada gambar.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Sumbu x dan y berwarna “gray” (abu-abu)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12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itu kita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iterasikan di 5 titik tadi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visualisasi pada gambar secara tidak langsung mendemonstrasikan fungsi seperti gambar 1, yang artinya slope z sepanjang sumbu x adalah dua kali dari nilai x.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3" name="Google Shape;1663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200" y="1177181"/>
            <a:ext cx="4412802" cy="33638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4" name="Google Shape;1664;p17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0" name="Google Shape;1670;p17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71" name="Google Shape;1671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74"/>
          <p:cNvSpPr txBox="1"/>
          <p:nvPr/>
        </p:nvSpPr>
        <p:spPr>
          <a:xfrm>
            <a:off x="454375" y="717100"/>
            <a:ext cx="4346100" cy="4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Selain menggunakan Python, kita masih bisa memvisualisasikan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seperti pada gambar nomor 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 sob (dari perspektif z terhadap y).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akan mengunjungi </a:t>
            </a:r>
            <a:r>
              <a:rPr b="1" lang="en" sz="1100">
                <a:solidFill>
                  <a:srgbClr val="4BACC6"/>
                </a:solidFill>
                <a:latin typeface="Montserrat"/>
                <a:ea typeface="Montserrat"/>
                <a:cs typeface="Montserrat"/>
                <a:sym typeface="Montserrat"/>
              </a:rPr>
              <a:t>geogebra.org/3d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memvisualisasikan 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drag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visualisasinya, sehingga akan punya tampilan seperti gambar nomor 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Visualisasi itu terjadi ketika fungsi gambar nomor 1 menggunakan perspektif z terhadap y.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3" name="Google Shape;1673;p17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74" name="Google Shape;1674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86613"/>
            <a:ext cx="4574574" cy="348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0" name="Google Shape;1680;p17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1" name="Google Shape;1681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175"/>
          <p:cNvSpPr txBox="1"/>
          <p:nvPr/>
        </p:nvSpPr>
        <p:spPr>
          <a:xfrm>
            <a:off x="454375" y="717100"/>
            <a:ext cx="4346100" cy="4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hasil visualisasi tadi, maka partial derivative z terhadap y diperoleh dengan menganggap x sebagai nilai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konstan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 untuk penjelasan lebih detail bisa dilihat mulai dari fungsi dan penjelasan turunannya seperti pada gambar ini ya sob dimana: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sebagai nilai 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onstanta. Sesuatu yang menjadi nilai konstanta 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kan menjadi 0.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Berdasarkan the power rule, y kuadrat akan menjadi 2y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Notasi untuk partial derivative dimana adalah -2y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3" name="Google Shape;1683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1400" y="864200"/>
            <a:ext cx="4792600" cy="36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7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" name="Google Shape;1689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0" name="Google Shape;1690;p17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1" name="Google Shape;1691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76"/>
          <p:cNvSpPr txBox="1"/>
          <p:nvPr/>
        </p:nvSpPr>
        <p:spPr>
          <a:xfrm>
            <a:off x="454375" y="717100"/>
            <a:ext cx="4346100" cy="4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apa artinya hasil dari notasi partial derivative yang sudah didapatkan tadi?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kemiringan dari z sepanjang sumbu y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dalah dua kali nilai sumbu 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3" name="Google Shape;1693;p17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94" name="Google Shape;1694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448" y="1002419"/>
            <a:ext cx="4761553" cy="3629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" name="Google Shape;1699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0" name="Google Shape;1700;p17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01" name="Google Shape;1701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177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Ternyata the chain rule juga bergabung dengan lainnya😮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Selain bergabung dengan the power rule,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chain rule juga bergabung (dikombinasikan) dengan partial derivative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lho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Kombinasi ini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dipakai kalau ada turunan parsial yang punya nested function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Hayo masih ingat kan nested function apa?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Contohnya bisa dilihat pada gambar ya sob, di mana y merupakan fungsi dari u dan u merupakan fungsi dari x.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3" name="Google Shape;1703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5875" y="1214550"/>
            <a:ext cx="5356824" cy="310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17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9" name="Google Shape;1709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0" name="Google Shape;1710;p17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11" name="Google Shape;1711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78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 menghitung menggunakan kombinasi the chain rule dengan partial derivative adalah sebagai berikut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aplikasikan the chain rule untuk derivatif lengkap (full derivatives),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yaitu menurunkan y terhadap x seperti pada gambar no. 1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pisahkan mereka secara parsial seperti pada gambar no. 2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3" name="Google Shape;1713;p17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Machine Learning Gradient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14" name="Google Shape;1714;p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78350"/>
            <a:ext cx="4571999" cy="348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9" name="Google Shape;1719;p17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0" name="Google Shape;1720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7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22" name="Google Shape;1722;p179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Kembali ke perjalanan Sabrina naik sepeda 🚲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Selama Sabrina bersepeda, ternyata ada beberapa hal yang mempengaruhi kecepatan, jarak, dan waktu yang ditempuh Sabrina lho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grafik, ketiga hal itu bisa dihitung biar kita tahu akibat dari perubahan tersebut.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Gimana cara menghitungnya?🤔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3" name="Google Shape;1723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92629"/>
            <a:ext cx="4339427" cy="330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8" name="Google Shape;1728;p18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9" name="Google Shape;1729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18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1" name="Google Shape;1731;p180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Dihitung pakai kalkulus integral!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awal materi ini kita sempat menyinggung kalau kalkulus integral fokus mempelajari area di bawah kurva (areas under curves/AUC) untuk tahu akibat dari perubahan yang terjadi.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kira-kira apa fungsi dari kalkulus integral ini ya?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 betul banget, dengan kalkulus integral kita bisa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menghitung total variabel dari suatu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kurva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2" name="Google Shape;1732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1132330"/>
            <a:ext cx="4571999" cy="3486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7" name="Google Shape;1737;p18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38" name="Google Shape;1738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8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0" name="Google Shape;1740;p181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Sebagai contoh pada grafik, kita bisa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menghitung area di bawah kurva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alias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AUC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dari total jarak yang telah ditempuh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Sabrina dengan menggunakan kalkulus integral.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kalau dikaitkan dengan machine learning, hubungannya apa?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1" name="Google Shape;1741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637" y="1025413"/>
            <a:ext cx="4852373" cy="37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2" name="Google Shape;21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Differential Calculus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Cabang menghitung perubahan yang pertama ini berfungsi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mengukur berapa banyak perubahan yang terjadi.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lebih paham apa maksud dan gimana cara menghitungnya, kita ikuti cerita kayuhan sepeda Sabrina tadi dalam bentuk grafik differential calculus ya!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1027" y="947335"/>
            <a:ext cx="4752976" cy="362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6" name="Google Shape;1746;p18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47" name="Google Shape;1747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8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9" name="Google Shape;1749;p182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Sebelum kita ulik alasannya, ada baiknya kita pahami dulu cara kerja dari kalkulus integral ini yak.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gambar pertama, area di bawah kurva diubah dulu menjadi beberapa shape berwarna hijau.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Shape ini mempunyai lebar yang disebut lebar area (slice width) disimbolkan dengan 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setelah irisan pada shape diperkecil,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shape akan menjadi seperti gambar kedua.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0" name="Google Shape;1750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6" y="687314"/>
            <a:ext cx="2952426" cy="22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6930" y="2792328"/>
            <a:ext cx="2952433" cy="22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6" name="Google Shape;1756;p18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57" name="Google Shape;1757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8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759" name="Google Shape;1759;p183"/>
          <p:cNvCxnSpPr>
            <a:stCxn id="1760" idx="0"/>
            <a:endCxn id="1761" idx="2"/>
          </p:cNvCxnSpPr>
          <p:nvPr/>
        </p:nvCxnSpPr>
        <p:spPr>
          <a:xfrm flipH="1" rot="10800000">
            <a:off x="11511314" y="2377707"/>
            <a:ext cx="1716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2" name="Google Shape;1762;p183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3" name="Google Shape;1763;p183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irisan diperkecil lagi sampai punya zero width (</a:t>
            </a: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alias sampai nggak punya irisan shape seperti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shape (arsiran hijau) akan hilang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lebih mengikuti bentuk kurva.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4" name="Google Shape;1764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1305628"/>
            <a:ext cx="4117502" cy="313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9" name="Google Shape;1769;p18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70" name="Google Shape;1770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8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72" name="Google Shape;1772;p184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Kalkulus integral juga punya jenis operasi lain lho!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Yap, nggak cuma kalkulus diferensial aja yang punya jenis operasi lain, kalkulus integral punya dua jenis operasi, yaitu: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Integral tak tentu (indefinite)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integral yang nggak punya jangkauan (range)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Integral tentu (definite)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integral yang punya range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Langsung saja kita pelajari jenisnya satu per satu yuk!😆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3" name="Google Shape;1773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126" y="710675"/>
            <a:ext cx="5677877" cy="432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8" name="Google Shape;1778;p18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79" name="Google Shape;1779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8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 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81" name="Google Shape;1781;p185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Integral tak tentu (indefinite)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operasi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kalkulus integral jenis ini, kita bisa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mengintegralkan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nggak ada range-nya.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Sebagai contoh, fungsi 2x diintegralkan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terhadap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variabel 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di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2" name="Google Shape;1782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175" y="1582625"/>
            <a:ext cx="4751323" cy="275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7" name="Google Shape;1787;p18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8" name="Google Shape;1788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18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0" name="Google Shape;1790;p186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Sebelum itu kita kenalan sama aturan integral yak~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cuma jenis operasinya saja sob, ternyata kalkulus integral juga punya aturan saat kita mengoperasikannya, yang dibagi menjadi tiga: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The Power Rule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The Constant Multiple Rule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The Sum Rule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Sebelum kita lanjut ke jenis operasi integral yang kedua, kita pahami dulu rule dalam integral ini ya😉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1" name="Google Shape;1791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86" y="1013602"/>
            <a:ext cx="4885223" cy="372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6" name="Google Shape;1796;p18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97" name="Google Shape;1797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18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9" name="Google Shape;1799;p187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The Power Rule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Namanya memang sama dengan aturan dari kalkulus diferensial, tapi fungsi dari aturan ini berbeda lho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power rule di sini berperan untuk mengintegralkan kalkulus seperti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0" name="Google Shape;1800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725" y="1439325"/>
            <a:ext cx="4639497" cy="26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5" name="Google Shape;1805;p18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6" name="Google Shape;1806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p18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08" name="Google Shape;1808;p188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Penjelasan gambar pertama di mana 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angkat n pada variabel x itu ditambah 1 menjadi pangkat baru di variabel x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(ruas kanan).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saat n-nya nggak boleh sama dengan -1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maka akan dibagi dengan penjumlahan n+1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diujung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ditambah c (konstanta)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hilang akibat diferensiasi. Btw, c itu menyimbolkan konstanta ya~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 implementasi fungsi the power rule ini seperti gambar yang kedua ya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9" name="Google Shape;1809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32988"/>
            <a:ext cx="4572002" cy="348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4" name="Google Shape;1814;p18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15" name="Google Shape;1815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8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17" name="Google Shape;1817;p189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The Constant Multiple Rule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rule yang kedua ini dipakai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perkalian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kalkulus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integral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yang fungsinya bisa dilihat pada gambar pertama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implementasinya bisa dilihat pada gambar yang kedua.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8" name="Google Shape;1818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2414800"/>
            <a:ext cx="4343397" cy="25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600" y="558225"/>
            <a:ext cx="4343397" cy="25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4" name="Google Shape;1824;p19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25" name="Google Shape;1825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9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7" name="Google Shape;1827;p190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The Sum Rule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 kalau rule sebelumnya mengalikan integral, maka rule yang ini sama dengan arti sum, 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menjumlahkan integral kalkulus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dari rule ini bisa dilihat pada gambar pertama, di mana masing-masing variabel akan dijumlahkan dengan integral kalkulus.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Implementasinya bisa dilihat di gambar yang kedua yak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8" name="Google Shape;1828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2030775"/>
            <a:ext cx="4226178" cy="3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717100"/>
            <a:ext cx="4572002" cy="1673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4" name="Google Shape;1834;p19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35" name="Google Shape;1835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19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[Judul Subtopik]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37" name="Google Shape;1837;p191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Integral tentu (definite) 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Jenis operasi yang kedua ini punya batas akhir jangkauan atau fokus pada area tertentu sob, seperti gambar pada grafik.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mana pembatas itu melalui variabel x</a:t>
            </a:r>
            <a:r>
              <a:rPr baseline="-25000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x</a:t>
            </a:r>
            <a:r>
              <a:rPr baseline="-25000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fungsinya bisa dilihat pada gambar kedua.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Jangkauan variabel x</a:t>
            </a:r>
            <a:r>
              <a:rPr baseline="-25000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x</a:t>
            </a:r>
            <a:r>
              <a:rPr baseline="-25000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ini harus sudah didefinisikan dulu ya~ jadi harus ada nilainya😉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8" name="Google Shape;1838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222" y="558228"/>
            <a:ext cx="3586201" cy="273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590" y="2883527"/>
            <a:ext cx="3898877" cy="225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Oh iya, nanti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kita akan banyak bersinggungan dengan tiga istilah berikut ini: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Akselerasi awal (initial acceleration)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Tangent line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Steeper stole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adi penting untuk diingat😉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224" y="770200"/>
            <a:ext cx="4726673" cy="360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4" name="Google Shape;1844;p19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45" name="Google Shape;1845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9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7" name="Google Shape;1847;p192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gimana cari nilai x</a:t>
            </a:r>
            <a:r>
              <a:rPr baseline="-25000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x</a:t>
            </a:r>
            <a:r>
              <a:rPr baseline="-25000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ini?🤔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Oke gini sob, misal kita punya persamaan/fungsi yang kita gambarkan dalam bentuk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grafik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seperti pada gambar.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8" name="Google Shape;1848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449" y="856826"/>
            <a:ext cx="5294550" cy="403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3" name="Google Shape;1853;p19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4" name="Google Shape;1854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19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6" name="Google Shape;1856;p193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mencari integral di jangkauan (range) x=1 sampai x=2 seperti pada grafik.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yang diarsir itu adalah area bawah kurva yang akan kita cari nilainya.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7" name="Google Shape;1857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497" y="833787"/>
            <a:ext cx="5116505" cy="39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2" name="Google Shape;1862;p19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63" name="Google Shape;1863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19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65" name="Google Shape;1865;p194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 untuk menghitun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 integral dari range 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kita tinggal tulis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notasi integral batas awal dan batas akhir jangkauan (range) seperti pada gambar~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6" name="Google Shape;1866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300" y="931125"/>
            <a:ext cx="5099698" cy="388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1" name="Google Shape;1871;p19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72" name="Google Shape;1872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9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74" name="Google Shape;1874;p195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sebelum kita hitung definite integral-nya kita hitung dulu pakai dua rule dari indefinite integral.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Masih ingat rule apa?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Yap!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Pake the power rule dan the constant multiple rule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sob~ coba cek lagi kalau lupa😉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5" name="Google Shape;1875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1122125"/>
            <a:ext cx="4572123" cy="348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0" name="Google Shape;1880;p19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81" name="Google Shape;1881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19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[Judul Subtopik]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83" name="Google Shape;1883;p196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kita dapat persamaan dari operasi indefinite integral, kita tinggal masukkan nilai range-nya seperti pada gambar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mulai dari nilai range x=0 sampai x=1 dalam grafik kita hitung area seperti di kotak oranye.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4" name="Google Shape;1884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5" y="1132275"/>
            <a:ext cx="4572123" cy="348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9" name="Google Shape;1889;p19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0" name="Google Shape;1890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19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[Judul Subtopik]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92" name="Google Shape;1892;p197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range x=0 sampai x=1 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udah kita dapatkan, kita lanjut menghitung semua area dengan menggunakan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perhitungan nilai range x=0 sampai x=2.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mana kalau dalam grafik area keseluruhan yang diarsir, sehingga perhitungannya adalah seperti kotak hijau.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3" name="Google Shape;1893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132329"/>
            <a:ext cx="4571999" cy="3486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8" name="Google Shape;1898;p19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9" name="Google Shape;1899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19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01" name="Google Shape;1901;p198"/>
          <p:cNvSpPr txBox="1"/>
          <p:nvPr/>
        </p:nvSpPr>
        <p:spPr>
          <a:xfrm>
            <a:off x="454375" y="3442725"/>
            <a:ext cx="82290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kita kan sudah dapat nilai integral untuk area keseluruhan yang diarsir, yait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 mulai dari x=0 sampai  x=1 dan x=0 sampai x=2,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menurut kamu gimana caranya kita mencari area yang diarsir pada gambar ketiga?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Coba deh kamu pikir dulu sebelum ke slide selanjutnya😉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2" name="Google Shape;1902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550" y="144399"/>
            <a:ext cx="6950648" cy="4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7" name="Google Shape;1907;p19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08" name="Google Shape;1908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19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0" name="Google Shape;1910;p199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Betul banget! Kita cari dengan cara mengurangi nya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area yang diarsir adala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 range x=1 sampai x=2 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mana area itu mencakup area x=1 dan area yang akan kita cari, jadi kita kurangi dengan cara seperti kotak merah.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1" name="Google Shape;1911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972" y="1018337"/>
            <a:ext cx="4870951" cy="371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6" name="Google Shape;1916;p20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17" name="Google Shape;1917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20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9" name="Google Shape;1919;p200"/>
          <p:cNvSpPr txBox="1"/>
          <p:nvPr/>
        </p:nvSpPr>
        <p:spPr>
          <a:xfrm>
            <a:off x="454375" y="3413875"/>
            <a:ext cx="8229000" cy="15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dia gambaran operasi keseluruhannya sob, dari mencari nilai range x=1, lalu x=2 dan area arsiran yang kita inginkan!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0" name="Google Shape;1920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125" y="558225"/>
            <a:ext cx="4401301" cy="335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5" name="Google Shape;1925;p20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26" name="Google Shape;1926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20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Integral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28" name="Google Shape;1928;p201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Berikut ini adalah praktik kalkulus integral di Python, kita bisa ikuti langkah berikut ini yak: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gunakan “spicy” dan “quad” modul untuk scientific computation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kita integrasikan persamaan pada gambar ke sebuah fungsi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Operasikan menjadi seperti berikut: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 -&gt; fungsi dari persamaan yang sudah kita buat sebelumnya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1, 2 -&gt; range dari definite integral calculus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Hasilnya adalah 0.75 dari perhitungan integral dan 8.326 adalah estimasi error dari pemrosesan integral.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9" name="Google Shape;1929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12250"/>
            <a:ext cx="4552778" cy="34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2" name="Google Shape;23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Jarak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ditempuh Sabrina dengan bersepeda tadi disimbolkan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(d) km pada sumbu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(vertikal)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Sedangkan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waktu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diperlukan Sabrina dari kosan ke kantor disimbolkan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waktu (t)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menit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sumbu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(horizontal)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788" y="1032900"/>
            <a:ext cx="4528499" cy="34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Google Shape;1934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5" name="Google Shape;1935;p20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36" name="Google Shape;1936;p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20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Yosh, kita udah belajar konsep-konsep Kalkulus beserta beberapa penerapannya di data science.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kamu ingin memperdalam konsep-konsep matematika, cus cek referensi berikut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ini,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Ayo #MeretasBatas bersama Sabrina 🚀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8" name="Google Shape;1938;p20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Matematika dalam Data Science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39" name="Google Shape;1939;p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421" y="576549"/>
            <a:ext cx="5726055" cy="436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4" name="Google Shape;1944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6" name="Google Shape;1946;p203"/>
          <p:cNvCxnSpPr/>
          <p:nvPr/>
        </p:nvCxnSpPr>
        <p:spPr>
          <a:xfrm rot="10800000">
            <a:off x="2881325" y="427100"/>
            <a:ext cx="464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7" name="Google Shape;1947;p203"/>
          <p:cNvSpPr txBox="1"/>
          <p:nvPr/>
        </p:nvSpPr>
        <p:spPr>
          <a:xfrm>
            <a:off x="446100" y="214325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Refleksi Belajar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8" name="Google Shape;1948;p203"/>
          <p:cNvSpPr txBox="1"/>
          <p:nvPr/>
        </p:nvSpPr>
        <p:spPr>
          <a:xfrm>
            <a:off x="446100" y="717100"/>
            <a:ext cx="41259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Dari kalkulus diferensial sampai kalkulus integral.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Kira-kira kapan ya ki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 harus menggunakan kalkulus diferensial atau kalkulus integral?😏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9" name="Google Shape;1949;p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178" y="988529"/>
            <a:ext cx="4643102" cy="354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04"/>
          <p:cNvSpPr txBox="1"/>
          <p:nvPr/>
        </p:nvSpPr>
        <p:spPr>
          <a:xfrm>
            <a:off x="3821550" y="1891650"/>
            <a:ext cx="18066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Saatnya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 b="1" i="0" sz="48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5" name="Google Shape;1955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7" name="Google Shape;1957;p204"/>
          <p:cNvCxnSpPr/>
          <p:nvPr/>
        </p:nvCxnSpPr>
        <p:spPr>
          <a:xfrm rot="10800000">
            <a:off x="2466125" y="408800"/>
            <a:ext cx="5058300" cy="18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8" name="Google Shape;1958;p204"/>
          <p:cNvSpPr txBox="1"/>
          <p:nvPr/>
        </p:nvSpPr>
        <p:spPr>
          <a:xfrm>
            <a:off x="446100" y="138125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05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" sz="4800" u="none" cap="none" strike="noStrike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Berapa hasil operasi turunan dari gambar di samping? 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4" name="Google Shape;1964;p205"/>
          <p:cNvSpPr/>
          <p:nvPr/>
        </p:nvSpPr>
        <p:spPr>
          <a:xfrm>
            <a:off x="996275" y="2743750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5" name="Google Shape;1965;p205"/>
          <p:cNvSpPr/>
          <p:nvPr/>
        </p:nvSpPr>
        <p:spPr>
          <a:xfrm>
            <a:off x="996275" y="3229963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6" name="Google Shape;1966;p205"/>
          <p:cNvSpPr/>
          <p:nvPr/>
        </p:nvSpPr>
        <p:spPr>
          <a:xfrm>
            <a:off x="996275" y="380667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7" name="Google Shape;1967;p205"/>
          <p:cNvSpPr txBox="1"/>
          <p:nvPr/>
        </p:nvSpPr>
        <p:spPr>
          <a:xfrm>
            <a:off x="1340750" y="263662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-15x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baseline="3000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8" name="Google Shape;1968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p205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971" name="Google Shape;1971;p205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72" name="Google Shape;1972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035" y="2215496"/>
            <a:ext cx="3681852" cy="1348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206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206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9" name="Google Shape;1979;p206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UcPeriod"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-15x</a:t>
            </a:r>
            <a:r>
              <a:rPr b="1"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0" name="Google Shape;1980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206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983" name="Google Shape;1983;p206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84" name="Google Shape;1984;p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1814" y="2270175"/>
            <a:ext cx="4534725" cy="26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207"/>
          <p:cNvSpPr txBox="1"/>
          <p:nvPr/>
        </p:nvSpPr>
        <p:spPr>
          <a:xfrm>
            <a:off x="485850" y="1026225"/>
            <a:ext cx="39642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Berapa hasil operasi turunan dari gambar di samping?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0" name="Google Shape;1990;p207"/>
          <p:cNvSpPr txBox="1"/>
          <p:nvPr/>
        </p:nvSpPr>
        <p:spPr>
          <a:xfrm>
            <a:off x="1340750" y="2826750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4x + 1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4x + 2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4x + 3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1" name="Google Shape;1991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207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994" name="Google Shape;1994;p207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5" name="Google Shape;1995;p207"/>
          <p:cNvSpPr/>
          <p:nvPr/>
        </p:nvSpPr>
        <p:spPr>
          <a:xfrm>
            <a:off x="996275" y="2933859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6" name="Google Shape;1996;p207"/>
          <p:cNvSpPr/>
          <p:nvPr/>
        </p:nvSpPr>
        <p:spPr>
          <a:xfrm>
            <a:off x="996275" y="3420072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7" name="Google Shape;1997;p207"/>
          <p:cNvSpPr/>
          <p:nvPr/>
        </p:nvSpPr>
        <p:spPr>
          <a:xfrm>
            <a:off x="996275" y="3996784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8" name="Google Shape;1998;p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243" y="1688524"/>
            <a:ext cx="3964129" cy="14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08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Google Shape;2004;p208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B. 4x + 2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208"/>
          <p:cNvSpPr txBox="1"/>
          <p:nvPr/>
        </p:nvSpPr>
        <p:spPr>
          <a:xfrm>
            <a:off x="1739700" y="3040825"/>
            <a:ext cx="56646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[Masukkan alasan]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6" name="Google Shape;2006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208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09" name="Google Shape;2009;p208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0" name="Google Shape;2010;p208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11" name="Google Shape;2011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5158" y="2208771"/>
            <a:ext cx="4710277" cy="273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209"/>
          <p:cNvSpPr txBox="1"/>
          <p:nvPr/>
        </p:nvSpPr>
        <p:spPr>
          <a:xfrm>
            <a:off x="485850" y="1026225"/>
            <a:ext cx="4165200" cy="1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Berapa hasil operasi partial derivative dari persamaan pada gambar?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7" name="Google Shape;2017;p209"/>
          <p:cNvSpPr txBox="1"/>
          <p:nvPr/>
        </p:nvSpPr>
        <p:spPr>
          <a:xfrm>
            <a:off x="1372425" y="2847850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+ 8x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4y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2y + 6x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4y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2y + 4x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4y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8" name="Google Shape;2018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209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21" name="Google Shape;2021;p209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2" name="Google Shape;2022;p209"/>
          <p:cNvSpPr/>
          <p:nvPr/>
        </p:nvSpPr>
        <p:spPr>
          <a:xfrm>
            <a:off x="996275" y="2933859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3" name="Google Shape;2023;p209"/>
          <p:cNvSpPr/>
          <p:nvPr/>
        </p:nvSpPr>
        <p:spPr>
          <a:xfrm>
            <a:off x="996275" y="3420072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4" name="Google Shape;2024;p209"/>
          <p:cNvSpPr/>
          <p:nvPr/>
        </p:nvSpPr>
        <p:spPr>
          <a:xfrm>
            <a:off x="996275" y="3996784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5" name="Google Shape;2025;p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32240"/>
            <a:ext cx="4571999" cy="1674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210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1" name="Google Shape;2031;p210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C.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2y + 4x | 4y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2" name="Google Shape;2032;p210"/>
          <p:cNvSpPr txBox="1"/>
          <p:nvPr/>
        </p:nvSpPr>
        <p:spPr>
          <a:xfrm>
            <a:off x="1739700" y="3040825"/>
            <a:ext cx="56646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3" name="Google Shape;2033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210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36" name="Google Shape;2036;p210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7" name="Google Shape;2037;p210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38" name="Google Shape;2038;p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3275" y="2034296"/>
            <a:ext cx="3877373" cy="295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11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menggunakan product rule, berapa turunan y pada gambar?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4" name="Google Shape;2044;p211"/>
          <p:cNvSpPr txBox="1"/>
          <p:nvPr/>
        </p:nvSpPr>
        <p:spPr>
          <a:xfrm>
            <a:off x="1340750" y="263662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+ 88x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+ 90x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+ 88x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+ 90x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+ 88x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+ 90x</a:t>
            </a:r>
            <a:r>
              <a:rPr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5" name="Google Shape;2045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211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48" name="Google Shape;2048;p211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9" name="Google Shape;2049;p211"/>
          <p:cNvSpPr/>
          <p:nvPr/>
        </p:nvSpPr>
        <p:spPr>
          <a:xfrm>
            <a:off x="996275" y="2743750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0" name="Google Shape;2050;p211"/>
          <p:cNvSpPr/>
          <p:nvPr/>
        </p:nvSpPr>
        <p:spPr>
          <a:xfrm>
            <a:off x="996275" y="3229963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1" name="Google Shape;2051;p211"/>
          <p:cNvSpPr/>
          <p:nvPr/>
        </p:nvSpPr>
        <p:spPr>
          <a:xfrm>
            <a:off x="996275" y="380667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2" name="Google Shape;2052;p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786" y="2838026"/>
            <a:ext cx="4416225" cy="1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874100" y="505800"/>
            <a:ext cx="5395800" cy="14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Selamat datang di </a:t>
            </a:r>
            <a:r>
              <a:rPr b="1" i="0" lang="en" sz="17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Chapter </a:t>
            </a: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b="1" i="0" lang="en" sz="17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Topic </a:t>
            </a: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2 Part 1</a:t>
            </a:r>
            <a:r>
              <a:rPr b="1" i="0" lang="en" sz="17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online course</a:t>
            </a:r>
            <a:r>
              <a:rPr b="1" i="0" lang="en" sz="17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  <a:r>
              <a:rPr b="1" i="0" lang="en" sz="17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dari 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Binar Academy!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2667" y="1981500"/>
            <a:ext cx="3698646" cy="28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/>
        </p:nvSpPr>
        <p:spPr>
          <a:xfrm>
            <a:off x="454375" y="717100"/>
            <a:ext cx="41175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3" name="Google Shape;24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Sabrina masih di kosan, maka artinya dia di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posisi 0 (nol)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(kotak merah).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karena Sabrina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belum menggunakan waktu dan menempuh jarak tertentu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651" y="1027148"/>
            <a:ext cx="4543573" cy="34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212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8" name="Google Shape;2058;p212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A.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20x</a:t>
            </a:r>
            <a:r>
              <a:rPr b="1"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+ 88x</a:t>
            </a:r>
            <a:r>
              <a:rPr b="1"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+ 90x</a:t>
            </a:r>
            <a:r>
              <a:rPr b="1" baseline="30000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9" name="Google Shape;2059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212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62" name="Google Shape;2062;p212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3" name="Google Shape;2063;p212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64" name="Google Shape;2064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701" y="1815925"/>
            <a:ext cx="4363600" cy="332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213"/>
          <p:cNvSpPr txBox="1"/>
          <p:nvPr/>
        </p:nvSpPr>
        <p:spPr>
          <a:xfrm>
            <a:off x="485850" y="1026225"/>
            <a:ext cx="8172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8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48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Berapakah integral dari persamaan di gambar?</a:t>
            </a:r>
            <a:endParaRPr b="1" i="0" sz="1300" u="none" cap="none" strike="noStrike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0" name="Google Shape;2070;p213"/>
          <p:cNvSpPr txBox="1"/>
          <p:nvPr/>
        </p:nvSpPr>
        <p:spPr>
          <a:xfrm>
            <a:off x="1340750" y="2636625"/>
            <a:ext cx="660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1" name="Google Shape;2071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213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74" name="Google Shape;2074;p213"/>
          <p:cNvCxnSpPr/>
          <p:nvPr/>
        </p:nvCxnSpPr>
        <p:spPr>
          <a:xfrm rot="10800000">
            <a:off x="2001725" y="427100"/>
            <a:ext cx="55227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5" name="Google Shape;2075;p213"/>
          <p:cNvSpPr/>
          <p:nvPr/>
        </p:nvSpPr>
        <p:spPr>
          <a:xfrm>
            <a:off x="996275" y="2743750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6" name="Google Shape;2076;p213"/>
          <p:cNvSpPr/>
          <p:nvPr/>
        </p:nvSpPr>
        <p:spPr>
          <a:xfrm>
            <a:off x="996275" y="3229963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p213"/>
          <p:cNvSpPr/>
          <p:nvPr/>
        </p:nvSpPr>
        <p:spPr>
          <a:xfrm>
            <a:off x="996275" y="3806675"/>
            <a:ext cx="291900" cy="291900"/>
          </a:xfrm>
          <a:prstGeom prst="ellipse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8" name="Google Shape;2078;p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325" y="2406337"/>
            <a:ext cx="4275965" cy="15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214"/>
          <p:cNvSpPr txBox="1"/>
          <p:nvPr/>
        </p:nvSpPr>
        <p:spPr>
          <a:xfrm>
            <a:off x="1278950" y="3040825"/>
            <a:ext cx="63417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4" name="Google Shape;2084;p214"/>
          <p:cNvSpPr txBox="1"/>
          <p:nvPr/>
        </p:nvSpPr>
        <p:spPr>
          <a:xfrm>
            <a:off x="2431500" y="2208775"/>
            <a:ext cx="42810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A. 7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5" name="Google Shape;2085;p214"/>
          <p:cNvSpPr txBox="1"/>
          <p:nvPr/>
        </p:nvSpPr>
        <p:spPr>
          <a:xfrm>
            <a:off x="1739700" y="3040825"/>
            <a:ext cx="56646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[Masukkan alasan]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6" name="Google Shape;2086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214"/>
          <p:cNvSpPr txBox="1"/>
          <p:nvPr/>
        </p:nvSpPr>
        <p:spPr>
          <a:xfrm>
            <a:off x="454375" y="144400"/>
            <a:ext cx="32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Pembahasan Quiz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89" name="Google Shape;2089;p214"/>
          <p:cNvCxnSpPr/>
          <p:nvPr/>
        </p:nvCxnSpPr>
        <p:spPr>
          <a:xfrm rot="10800000">
            <a:off x="2998025" y="427100"/>
            <a:ext cx="45264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0" name="Google Shape;2090;p214"/>
          <p:cNvSpPr/>
          <p:nvPr/>
        </p:nvSpPr>
        <p:spPr>
          <a:xfrm>
            <a:off x="4328700" y="1436725"/>
            <a:ext cx="486600" cy="486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91" name="Google Shape;2091;p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685" y="1987250"/>
            <a:ext cx="3939077" cy="300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215"/>
          <p:cNvSpPr txBox="1"/>
          <p:nvPr/>
        </p:nvSpPr>
        <p:spPr>
          <a:xfrm>
            <a:off x="445650" y="717100"/>
            <a:ext cx="4124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 Chapter 6 Topic 2 kali ini, kita sudah belajar tentang...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Implementasi kalkulus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Differential Calculus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Implementasi kalkulus dalam pekerjaan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Implementasi kalkulus dalam data science terutama machine learning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 area di bawah kurva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ara </a:t>
            </a: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menghitung perubahan menggunakan kalkulus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Differential Calculus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Integral Calculus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Fungsi limit dalam kalkulus 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kontinu (Continuous Function)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non kontinu (non Continuous Function)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Tak terhingga (Infinity)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7" name="Google Shape;2097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8" name="Google Shape;2098;p215"/>
          <p:cNvCxnSpPr/>
          <p:nvPr/>
        </p:nvCxnSpPr>
        <p:spPr>
          <a:xfrm flipH="1">
            <a:off x="1932425" y="427100"/>
            <a:ext cx="5592000" cy="162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99" name="Google Shape;2099;p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21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Rangkuman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01" name="Google Shape;2101;p215"/>
          <p:cNvPicPr preferRelativeResize="0"/>
          <p:nvPr/>
        </p:nvPicPr>
        <p:blipFill rotWithShape="1">
          <a:blip r:embed="rId5">
            <a:alphaModFix/>
          </a:blip>
          <a:srcRect b="0" l="26351" r="24421" t="0"/>
          <a:stretch/>
        </p:blipFill>
        <p:spPr>
          <a:xfrm>
            <a:off x="6265329" y="1146250"/>
            <a:ext cx="2226427" cy="344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216"/>
          <p:cNvSpPr txBox="1"/>
          <p:nvPr/>
        </p:nvSpPr>
        <p:spPr>
          <a:xfrm>
            <a:off x="445650" y="717100"/>
            <a:ext cx="4124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Jenis derivatif 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Derivative of a constant (derivatif konstanta)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Derivative of limit (derivatif limit)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Aturan dalam menghitung derivatif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Power of Rule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Constant Multiple Rule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Sum Rule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Product Rule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Quotient Rule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Chain Rule</a:t>
            </a:r>
            <a:endParaRPr sz="11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7" name="Google Shape;2107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8" name="Google Shape;2108;p216"/>
          <p:cNvCxnSpPr/>
          <p:nvPr/>
        </p:nvCxnSpPr>
        <p:spPr>
          <a:xfrm flipH="1">
            <a:off x="1932425" y="427100"/>
            <a:ext cx="5592000" cy="162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09" name="Google Shape;2109;p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21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Rangkuman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11" name="Google Shape;2111;p216"/>
          <p:cNvPicPr preferRelativeResize="0"/>
          <p:nvPr/>
        </p:nvPicPr>
        <p:blipFill rotWithShape="1">
          <a:blip r:embed="rId5">
            <a:alphaModFix/>
          </a:blip>
          <a:srcRect b="0" l="26351" r="24421" t="0"/>
          <a:stretch/>
        </p:blipFill>
        <p:spPr>
          <a:xfrm>
            <a:off x="6265329" y="1146250"/>
            <a:ext cx="2226427" cy="344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217"/>
          <p:cNvSpPr txBox="1"/>
          <p:nvPr/>
        </p:nvSpPr>
        <p:spPr>
          <a:xfrm>
            <a:off x="445650" y="717100"/>
            <a:ext cx="4124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Jenis gradient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Partial Derivative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Quadratic Cost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Gradient and Gradient Descent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Backpropagation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Higher-order Derivatives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Operasi kalkulus integral 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Integral tak tentu (Indefinite)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Integral tentu (Definite)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Rule dalam menghitung kalkulus integral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Power Rule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Constant Multiple Rule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Sum Rule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7" name="Google Shape;2117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8" name="Google Shape;2118;p217"/>
          <p:cNvCxnSpPr/>
          <p:nvPr/>
        </p:nvCxnSpPr>
        <p:spPr>
          <a:xfrm flipH="1">
            <a:off x="1932425" y="427100"/>
            <a:ext cx="5592000" cy="162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19" name="Google Shape;2119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21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Rangkuman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21" name="Google Shape;2121;p217"/>
          <p:cNvPicPr preferRelativeResize="0"/>
          <p:nvPr/>
        </p:nvPicPr>
        <p:blipFill rotWithShape="1">
          <a:blip r:embed="rId5">
            <a:alphaModFix/>
          </a:blip>
          <a:srcRect b="0" l="26351" r="24421" t="0"/>
          <a:stretch/>
        </p:blipFill>
        <p:spPr>
          <a:xfrm>
            <a:off x="6265329" y="1146250"/>
            <a:ext cx="2226427" cy="344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218"/>
          <p:cNvSpPr txBox="1"/>
          <p:nvPr/>
        </p:nvSpPr>
        <p:spPr>
          <a:xfrm>
            <a:off x="445650" y="717100"/>
            <a:ext cx="41241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Referensi</a:t>
            </a:r>
            <a:r>
              <a:rPr b="1" lang="en" sz="1600">
                <a:solidFill>
                  <a:srgbClr val="761A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ini juga nggak boleh kamu lewatkan, ya! 📚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Discontinuous Function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Infinite Limit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Montserrat"/>
              <a:buAutoNum type="arabicPeriod"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Automatic Differentiation</a:t>
            </a:r>
            <a:endParaRPr b="1" sz="1100" u="sng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7" name="Google Shape;2127;p2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8" name="Google Shape;2128;p218"/>
          <p:cNvCxnSpPr/>
          <p:nvPr/>
        </p:nvCxnSpPr>
        <p:spPr>
          <a:xfrm flipH="1">
            <a:off x="1932425" y="427100"/>
            <a:ext cx="5592000" cy="162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29" name="Google Shape;2129;p2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21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Referensi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31" name="Google Shape;2131;p218"/>
          <p:cNvPicPr preferRelativeResize="0"/>
          <p:nvPr/>
        </p:nvPicPr>
        <p:blipFill rotWithShape="1">
          <a:blip r:embed="rId8">
            <a:alphaModFix/>
          </a:blip>
          <a:srcRect b="0" l="26351" r="24421" t="0"/>
          <a:stretch/>
        </p:blipFill>
        <p:spPr>
          <a:xfrm>
            <a:off x="6265329" y="1146250"/>
            <a:ext cx="2226427" cy="344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219"/>
          <p:cNvSpPr txBox="1"/>
          <p:nvPr/>
        </p:nvSpPr>
        <p:spPr>
          <a:xfrm>
            <a:off x="453375" y="725150"/>
            <a:ext cx="41187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Selamat sobat! Kita sudah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tuntas belajar ha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 esensial soal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kalkulus dalam data science khususnya machine learning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Gimana seru bukan?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Eits, masih ada satu lagi lho penerapan konsep matematika dalam data science, penasaran? Nantikan di topic selanjutnya yak😆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7" name="Google Shape;2137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9" name="Google Shape;2139;p219"/>
          <p:cNvCxnSpPr/>
          <p:nvPr/>
        </p:nvCxnSpPr>
        <p:spPr>
          <a:xfrm flipH="1">
            <a:off x="1576625" y="427100"/>
            <a:ext cx="5947800" cy="23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0" name="Google Shape;2140;p219"/>
          <p:cNvSpPr txBox="1"/>
          <p:nvPr/>
        </p:nvSpPr>
        <p:spPr>
          <a:xfrm>
            <a:off x="453375" y="152450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Penutup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41" name="Google Shape;2141;p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975" y="891861"/>
            <a:ext cx="4909026" cy="37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 Sabrina mulai mengayuh sepedanya selama 5 menit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(sudah pakai waktu),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distance (jarak)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ditempuh naik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eperti pada grafik yang disimbolkan dengan garis oranye.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825" y="949325"/>
            <a:ext cx="4663175" cy="355467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3" name="Google Shape;26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Garis oranye pada gambar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menunjukkan kenaikan jarak dalam sekian menit yang ditempuh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Sabrina dengan sepedanya.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dari grafik tersebut, artinya dalam 5 menit Sabrina sudah menempuh jarak 1 kilometer.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825" y="949325"/>
            <a:ext cx="4663175" cy="355467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3" name="Google Shape;27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etika memulai perjalanan, maka bisa dibilang akselerasi Sabrina mulai bertambah.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Akselerasi berarti peningkatan kecepatan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dari sepeda yang dikayuh Sabrina, yang tadinya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nggak bergerak jadi bergerak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Inilah yang disebut dengan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akselerasi awal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sob.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825" y="949325"/>
            <a:ext cx="4663175" cy="355467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3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3" name="Google Shape;28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Lalu, ketika jarak Sabrina terus bertambah seiring dengan dia bersepeda, maka grafik pada gambar menunjukkan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kurva/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garis-nya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mulai naik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Nah, pada setiap perubahan kurva tersebut, terdapat garis lurus yang menunjukkan tingkat kemiringan kurva,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garis lurus ini disebut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tangent line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Jadi ketika bentuk kurvanya beda-beda, tangent linenya ikute berubah mengikuti kurvanya, alias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tangent line hadir untuk menunjukkan kecenderungan kurvanya naik atau turun.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1032959"/>
            <a:ext cx="4528348" cy="34518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3" name="Google Shape;29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aktu terus berjalan dan jaraknya terus bertambah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ketika Sabrina mengayuh sepedanya kembali.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Sehingga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kemiringan garis akan semakin curam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inilah yang disebut dengan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steeper slope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600" y="921635"/>
            <a:ext cx="4820399" cy="367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3" name="Google Shape;30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5 menit bersepeda,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kecepatan Sabrina mulai berkurang (slow down)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perubahannya ditandai pada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kurva yang melandai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(panah merah).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8564" y="873985"/>
            <a:ext cx="4945448" cy="376984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3" name="Google Shape;31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tadi Sabrina sempat mampir ke toko kopi, garis oranye di grafik jadi stagnan (nggak ada perubahan).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artinya selama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menit, Sabrina nggak menambah jarak yang ia tempuh. Kenapa?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dia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berhenti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toko kopi, jadi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belum ada penambahan jarak lagi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962" y="857193"/>
            <a:ext cx="4989502" cy="38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4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3" name="Google Shape;32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pesanan sudah jadi dan karena jalanan mulai ramai, Sabrina bergegas naik sepedanya dengan kecepatan yang terus bertambah biar nggak kena macet~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dari itu,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grafik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dari Sabrina mulai bersepeda sejak dari toko kopi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jadi naik terus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Soalnya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jarak dan waktu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 bertambah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selama Sabrina mengayuh sepedanya kembali.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426" y="1034059"/>
            <a:ext cx="4819572" cy="36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3" name="Google Shape;33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Karena jalanan mulai ramai,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Sabrina mulai mengayuh sepeda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kecepatan yang lebih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daripada di awal tadi dan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berusaha tetap menjaga kecepatan sepedanya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Bisa dibilang kecepatan kayuhannya tidak berubah sob.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Sehingga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kemiringan di garis hijau cenderung tetap sama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selagi jaraknya bertambah terus.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7696" y="1117225"/>
            <a:ext cx="4676300" cy="3564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5"/>
          <p:cNvCxnSpPr/>
          <p:nvPr/>
        </p:nvCxnSpPr>
        <p:spPr>
          <a:xfrm rot="10800000">
            <a:off x="2002325" y="427100"/>
            <a:ext cx="55221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Pengantar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Pembelajaran kita soal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konsep matematika dalam data science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masih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belum selesai. Di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Chapter 6 Topic 1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kemarin kita sudah belajar salah satunya, yaitu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aljabar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 linear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Sekarang di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Topic 2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, kita akan melanjutkan pembelajaran tersebut, yaitu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kalkulus.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Yuk belajar konsep matematika dalam data science lagi!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842" y="427100"/>
            <a:ext cx="6430230" cy="490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4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3" name="Google Shape;34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Sabrina terus mengayuh sepedanya dan grafiknya naik terus sampai di tulisan hijau di mana Sabrina sudah sampai di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kantor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kira-kira begini keseluruhan perjalanan Sabrina sob!😁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2150" y="924825"/>
            <a:ext cx="4701847" cy="358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4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3" name="Google Shape;35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Disinilah peran differential calculus sob~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differential calculus,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tingkat/angka kemiringan (slope) di setiap perjalanan bisa kita cari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😎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kita juga bisa menjawab berapa perubahan kecepatan Sabrina tadi.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Gimana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Tenang kita akan langsung mempelajarinya!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0542" y="1058473"/>
            <a:ext cx="4686727" cy="35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4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3" name="Google Shape;36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dilihat pada grafik, ada simbol dengan huruf m di tiap garisnya (warna oranye, merah dan hijau).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Simbol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inilah notasi untuk menunjukkan slope (kemirin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gan)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suatu garis lurus yang sudah disepakati secara internasional. Jadi nggak boleh diganti simbol lain ya!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Tapi, apakah slope artinya cuma kemiringan atau ada arti lainnya?🤔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0025" y="901225"/>
            <a:ext cx="4873975" cy="371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4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3" name="Google Shape;37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Slope itu artinya nggak cuma miring sob😆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 kalkulus, slope juga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berarti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yang merupakan perubahan antara nilai-nilai yang ada di garis x (horizontal) dengan garis y (vertikal)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073" y="945451"/>
            <a:ext cx="4757924" cy="362689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4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3" name="Google Shape;38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makin paham, 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 grafik,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slope (m) merupakan nilai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berdasarkan distance/jarak (d) dengan time/waktu (t)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Slope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dalam grafik ini juga bisa kita sebut dengan speed/kecepatan (s) karena dia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merupakan hasil kombinasi dari jarak dengan waktu.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973" y="941219"/>
            <a:ext cx="4769028" cy="3635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3" name="Google Shape;39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Lebih detailnya lagi, m di grafik punya nilai yang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berbeda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Berikut ini penjelasannya: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 = 0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-&gt; nggak terjadi perubahan kemiringan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 = ½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-&gt; terjadi perubahan kemiringan sebesar ½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 = 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-&gt; terjadi perubahan kemiringan sebesar 1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073" y="945451"/>
            <a:ext cx="4757924" cy="362689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4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3" name="Google Shape;40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sudah paham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bahwa kemiringan (m) adalah nilai berdasarkan perubahan jarak dengan waktu, di mana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jarak berubah setiap ada perubahan waktu.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Jadi cara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 nilai m adalah dengan menghitung perubahan jarak terhadap waktu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yang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isimbolkan dengan gambar segitiga atau delta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Notasi atau rumus mencari nilai m atau s bisa dilihat pada gambar kedua sob. 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4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06" name="Google Shape;40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898" y="853183"/>
            <a:ext cx="4809098" cy="366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4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3" name="Google Shape;41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dia contoh lain, biar makin paham betul kalau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speed (kecepatan) juga bisa berubah-ubah berdasarkan waktu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sob😉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grafik bisa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bisa dilihat bahwa: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delta d = jarak tempuh (dikurangi) jarak awal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delta t = waktu tempuh (dikurangi) waktu awal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818" y="857401"/>
            <a:ext cx="4988924" cy="38029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5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3" name="Google Shape;42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pada grafik ini, kita bisa mendapatkan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nilai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percepatan (acceleration)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dari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kombinasi antara kecepatan (s) dengan waktu (t)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Notasi/rumusnya bisa kita lihat pada gambar kedua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5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26" name="Google Shape;4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575" y="1021275"/>
            <a:ext cx="4557651" cy="347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5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3" name="Google Shape;43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Apakah kamu memang sudah paham😏? 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membuktikan kalau kamu memang memahami bagaimana mencari nilai suatu kecepatan (s), kita latihan sebentar yuk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grafik tersebut, berapa kecepatan yang ditempuh Sabrina di menit ke-5?🤔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Ehem kita pakai rumus mencari nilai m atau s tadi ya🤫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5" name="Google Shape;4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1586" y="978052"/>
            <a:ext cx="4672402" cy="35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/>
          <p:cNvCxnSpPr/>
          <p:nvPr/>
        </p:nvCxnSpPr>
        <p:spPr>
          <a:xfrm flipH="1">
            <a:off x="1828325" y="427100"/>
            <a:ext cx="5696100" cy="4200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Peta Belajar</a:t>
            </a:r>
            <a:endParaRPr b="0" i="0" sz="1400" u="none" cap="none" strike="noStrike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5025" y="1474224"/>
            <a:ext cx="3627002" cy="276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5" y="1251029"/>
            <a:ext cx="5392452" cy="3124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5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3" name="Google Shape;4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Oke tenang, ini dia penjelasan jawabannya sob😁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grafik tadi, perubahan jarak yang terjadi adalah 1 km dan perubahan waktunya adalah 5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menit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karena jarak tempuh dan waktu Sabrina dari kosannya adalah 0 km dan 0 menit karena dia belum kemana-mana.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8750" y="1015657"/>
            <a:ext cx="4965253" cy="378494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5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3" name="Google Shape;45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Terus, 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 masukkan masing-masing jarak dan waktu yang sudah kita ketahui ke dalam rumus mencari kecepatan tadi.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kita akan menemukan hasil kecepatan (s) nya adalah 0,2 km per menit sob. Siapa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sini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benar?🙋🏻‍♀️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5" name="Google Shape;45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8750" y="1015657"/>
            <a:ext cx="4965253" cy="378494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5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3" name="Google Shape;46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Itu tadi pelajaran soal cabang pertama kalkulus!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Fiuh, selesai juga kita belajar differential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calculus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Kalau kamu masih penasaran dan ingin belajar lebih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lanjut boleh banget kok!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Kamu bisa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menguli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 dengan baca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ini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yak.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Btw, dalam apa saja sih penerapan differential calculus yang pernah ditemui dalam keseharianmu?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5" name="Google Shape;46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5831" y="1032722"/>
            <a:ext cx="5851197" cy="44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5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3" name="Google Shape;47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Dasar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5" name="Google Shape;475;p5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Kalau ada cabang pasti ada akar~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balik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cabang kalkulus yang menghitung suatu perubahan dan akibat dari perubahan tersebut dengan rumus yang lebih spesifik.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Ternyata kalkulus punya dasar perhitungan tersebut sob, yang disebut dengan kalkulus dasar.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Ibarat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akar di pohon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kalkulus dasar menjadi f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ondasi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pohonnya kuat💪🏻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1048912"/>
            <a:ext cx="4486473" cy="34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5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3" name="Google Shape;48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Eits, tapi penting buat kita kenalan dulu sam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fungsi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(persamaan yang menghubungkan variabel satu dengan variabel lain)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akan sering kita pakai selama menghitung pakai kalkulus.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Ngomong-ngomong, 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sudah tahu dalam grafik pasti ada sumbu x dan y yang saling berhubungan.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grafik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pakai fungsi kalkulus dasar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menghitung perubahan sob, artinya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titik koordinat x berubah maka titik koordinat y ikut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berubah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digambarkan dengan kurva.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5" name="Google Shape;48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3825" y="1050028"/>
            <a:ext cx="4920175" cy="3750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Dasar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3" name="Google Shape;49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inilah yang bisa dituliskan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= f(x).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rtinya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y merupakan fungsi dari perubahan nilai 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lebih paham, kita ikuti analogi di slide berikutnya ya😉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5" name="Google Shape;49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450" y="1050025"/>
            <a:ext cx="4920162" cy="3750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Dasar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5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3" name="Google Shape;50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Ibarat lagi masak, ada tingkat “asin” pada suatu makanan.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variabelnya adalah garam, ketika Sabrina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menambah garam dengan takaran tertentu akan mempengaruhi tingkat keasinan makanan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tersebut.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Misal, menambah satu sendok teh garam makanan jadi terlalu asin,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kalau hanya menambah setengah sendok teh nggak kerasa asinnya🙄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253" y="907500"/>
            <a:ext cx="5357028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Dasar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5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3" name="Google Shape;51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dihubungkan dengan fungsi y = f(x),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y adalah tingkat keasinan makanannya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sedangkan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x adalah takaran garam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ditambahkan ke makanan.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Gitu sob😉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5" name="Google Shape;515;p59"/>
          <p:cNvPicPr preferRelativeResize="0"/>
          <p:nvPr/>
        </p:nvPicPr>
        <p:blipFill rotWithShape="1">
          <a:blip r:embed="rId5">
            <a:alphaModFix/>
          </a:blip>
          <a:srcRect b="11837" l="0" r="0" t="8772"/>
          <a:stretch/>
        </p:blipFill>
        <p:spPr>
          <a:xfrm>
            <a:off x="4450100" y="1338525"/>
            <a:ext cx="4693900" cy="28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Dasar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6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3" name="Google Shape;52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Sabar, masih ada fungsi lain sob~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fungsi yang ini ada namanya, yaitu limit.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yang akan mendekati nilai tertentu jika x mendekati nilai tertentu juga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kita nggak tau gunanya nilai x ini buat apa, jadi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cuma bisa memprediksi gunanya nilai 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ini.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Gampangnya sih kayak kita deket terus tapi nggak pernah jadian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5" name="Google Shape;52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8529" y="969246"/>
            <a:ext cx="4695475" cy="3579304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Kalkulus Dasar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6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3" name="Google Shape;53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5" name="Google Shape;535;p6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machine learning, misal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ditugaskan untuk bikin model yang bisa memprediksi sesuatu ya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 caranya adalah dengan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menyelesaikan suatu fungsi (nilai x tadi) yang di dalamnya ada banyak variabel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sinilah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pakai fungsi limit, biar bisa menebak kira-kira model apa yang paling mendekati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lain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(nilai x).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6" name="Google Shape;53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525" y="1150275"/>
            <a:ext cx="4642477" cy="35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 rot="10800000">
            <a:off x="2881325" y="427100"/>
            <a:ext cx="464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17"/>
          <p:cNvSpPr txBox="1"/>
          <p:nvPr/>
        </p:nvSpPr>
        <p:spPr>
          <a:xfrm>
            <a:off x="453375" y="144388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 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453375" y="725150"/>
            <a:ext cx="41187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Kita kan sudah tahu beberapa manfaat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aljabar linear dalam data science 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seperti mengenali wajah pada 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pakai vector dan matrix.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Nah, kalau manfaat </a:t>
            </a: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kalkulus dalam data science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apa ya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Buat tahu jawabannya, kita kenalan dulu yuk sama kalkulus😁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602" y="725152"/>
            <a:ext cx="5344386" cy="407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6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3" name="Google Shape;54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limit ini nggak sendirian sob, dia punya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beberapa jenis fungsi berbeda untuk memprediksi suatu fungsi lain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yaitu: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Fungsi Kontinu (Continuous Function)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Fungsi Non Kontinu (</a:t>
            </a: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on Continuous Function)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Tak Terhingga (</a:t>
            </a: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nfinity)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begitu kita langsung pelajari satu satu ya😁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5" name="Google Shape;54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048" y="855485"/>
            <a:ext cx="4993951" cy="380682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6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3" name="Google Shape;55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Fungsi Kontinu (Continuous Function)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dari limit yang pertama ini berarti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hubungan antara x dan y yang punya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smooth curve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Maksudnya,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tengah-tengah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kurva/garis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ggak ada perubahan yang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mendadak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Jadi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lekukan pada grafik smooth (mulus)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Ibarat kayak masa pendekatan (pdkt) dengan ayang tuh lancar-lancar saja sob,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nggak ada perubahan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seketika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seperti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tiba-tiba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ditinggal tanpa alasan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🥲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Google Shape;55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9163" y="1026150"/>
            <a:ext cx="4546224" cy="3465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6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3" name="Google Shape;56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Misalnya, pada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grafik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kita mau menjawab pertanyaan, berapakah limit ketika x mendekati 5 dalam fungsi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x^2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+ 2x + 2?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Hal pertama yang kita lakukan adalah membuat grafik, dan garis putus-putus (warna ungu) yang berada di angka 5 pada sumbu x (horizontal).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Garis putus-putus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itu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mengacu pada persinggungan antara garis x dan y dari limit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misalnya limit x -&gt; 5 maka dibatasi sama x=5 dan kalau dimasukkan ke fungsi y=f(x) maka nilai y = 37.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5" name="Google Shape;56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815" y="965937"/>
            <a:ext cx="4704177" cy="358592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6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3" name="Google Shape;57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Penting diingat,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konsep limit adalah nilai fungsi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berubah kalau x mendekati nilai tertentu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konsep tersebut, gimana cara yang benar untuk menentukan nilai limit dengan fungsi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x^2 </a:t>
            </a:r>
            <a:r>
              <a:rPr lang="en" sz="11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+ 2x + 2?🤔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500" y="1160300"/>
            <a:ext cx="4775498" cy="36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6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3" name="Google Shape;58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x mendekati 5, kita akan substitusi x ke angka-angka yang mendekati angka 5.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berdasarkan grafik tersebut, kita mulai dari angka -4 sampai dengan angka 5. Jadi terbentuklah kurva/garis biru itu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Btw, cara menghitung pakai operasi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substitusi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sudah dijelaskan di Chapter 6 Topic 1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kamu cek lagi ya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sob😉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5" name="Google Shape;58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362" y="1006574"/>
            <a:ext cx="4597576" cy="350465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6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3" name="Google Shape;59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dalam notasi, fungsi limit kontinu ini (continuous function) bisa dituliskan seperti pada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gambar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nomor 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sob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mana ada simbol limit diikuti dengan persamaan dan contohnya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gambar nomor 2.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5" name="Google Shape;59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4921" y="792237"/>
            <a:ext cx="5159897" cy="39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8"/>
          <p:cNvSpPr txBox="1"/>
          <p:nvPr/>
        </p:nvSpPr>
        <p:spPr>
          <a:xfrm>
            <a:off x="2543550" y="427100"/>
            <a:ext cx="37191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2" name="Google Shape;60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6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4" name="Google Shape;60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 tinggal kita substitusi (masukkan) saja nilai yang diminta untuk didekati, dalam hal ini adalah angka 5.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Caranya bisa dilihat pada gambar ya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situ muncul hasil yang didapatkan yaitu 37, tapi kesimpulan apa yang bisa kamu ambil?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6" name="Google Shape;60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626" y="1094150"/>
            <a:ext cx="4638224" cy="3535652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p6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4" name="Google Shape;61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Betul sekali! Artinya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y atau hasil fungsi yaitu 37 adalah titik temu garis sumbu x dengan sumbu 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sob!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 bisa ditulis y = 37.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 kamu coba cek lagi dengan grafik yang ini, apakah sudah pas titik temunya di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angka 37?👀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6" name="Google Shape;61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363" y="864563"/>
            <a:ext cx="4970123" cy="3788673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7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24" name="Google Shape;62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Oke kalau sudah paham, coba kita latihan lagi dengan fungsi seperti pada gambar sebelum kita praktikkan ke Python dan Numpy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Oh iya, ingat yang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disubstitusi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ke dalam nilai x adalah 0 (nol)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 sesuai fungsi limit yang sudah ditulis itu.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6" name="Google Shape;62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13475"/>
            <a:ext cx="4574548" cy="3487123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Google Shape;633;p7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4" name="Google Shape;63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Ta-da! Ini dia jawabannya~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Siapa yang benar menghitung fungsi seperti pada gambar?🙋🏻‍♀️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masih belum benar, jangan menyerah sob, kamu bisa kok belajar bersama teman atau bertanya kepada facilitator saat live session😉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6" name="Google Shape;63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5" y="1168534"/>
            <a:ext cx="4607426" cy="351215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Seperti biasa, kita ikuti dulu cerita Sabrina~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Hari ini Sabrina mau berangkat kantor ke Bingleshop pakai sepeda karena mau mengurangi gas emisi di kota nih.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Keren yak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😎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Dia berangkat dari rumah jam 7 pagi dengan kecepatan mengayuh sepeda yang biasa saja, tapi pas melewati taman kayuhannya jadi pelan dan santai.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Ini karena dia menikmati udara segar yang ada di taman~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2" y="1090740"/>
            <a:ext cx="4376702" cy="333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p7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4" name="Google Shape;64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2"/>
          <p:cNvSpPr txBox="1"/>
          <p:nvPr/>
        </p:nvSpPr>
        <p:spPr>
          <a:xfrm>
            <a:off x="454375" y="3101750"/>
            <a:ext cx="82290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Selanjutnya, mari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praktikan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kontinu limit di Python dan Numpy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yak, ikuti langkah ini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Matplotlib untuk memvisualisasikan grafik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 vector pakai Numpy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Tulis persamaan/fungsi limit pakai numpy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6" name="Google Shape;646;p72"/>
          <p:cNvPicPr preferRelativeResize="0"/>
          <p:nvPr/>
        </p:nvPicPr>
        <p:blipFill rotWithShape="1">
          <a:blip r:embed="rId5">
            <a:alphaModFix/>
          </a:blip>
          <a:srcRect b="21318" l="0" r="0" t="20515"/>
          <a:stretch/>
        </p:blipFill>
        <p:spPr>
          <a:xfrm>
            <a:off x="2012147" y="943094"/>
            <a:ext cx="5119728" cy="22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2" name="Google Shape;652;p7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53" name="Google Shape;65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Terakhir kita berikan command untuk visualisasi kasus limit pada fungsi kontinu (continuous function).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muncul visualisasi grafik berdasarkan fungsi yang tadi kita masukkan pakai Numpy sob!😆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5" name="Google Shape;65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475" y="989025"/>
            <a:ext cx="4864525" cy="370818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1" name="Google Shape;661;p7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2" name="Google Shape;66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Sebelum kita lanjut ke jenis fungsi limit yang kedua, menurutmu mengapa kurva fungsi limit kontinu punya smooth curve?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4" name="Google Shape;66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588" y="637000"/>
            <a:ext cx="5567231" cy="42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7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2" name="Google Shape;67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75"/>
          <p:cNvSpPr txBox="1"/>
          <p:nvPr/>
        </p:nvSpPr>
        <p:spPr>
          <a:xfrm>
            <a:off x="454375" y="3101750"/>
            <a:ext cx="82290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Fungsi Non Kontinu (non Continuous Function)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Sayangnya tidak semua fungsi limit itu kontinu. Salah satunya adalah jenis fungsi limit yang ini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sob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yaitu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fungsi non kontinu.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dan visualisasi dari limit non kontinu ini bisa dilihat pada gambar ya~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Ibarat pendekatan (pdkt)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hubungan kita kayanya mulus-mulus saja sob (seakan-akan grafiknya lurus). Ternyata nggak semulus itu karena hati doi terbagi buat dia dan kita (ada pembagi difungsinya). Akhirnya hubungan kita nggak kontinu deh sama kayak grafik pada gambar 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4" name="Google Shape;67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763" y="674676"/>
            <a:ext cx="4201149" cy="243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5" y="581522"/>
            <a:ext cx="3439078" cy="26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7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83" name="Google Shape;68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fungsi itu, kalau x diganti dengan angka 1 maka hasilnya jadi 0. Di mana 0 dibagi 0 jadinya </a:t>
            </a:r>
            <a:r>
              <a:rPr b="1" lang="en" sz="1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tak terdefinisi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Oleh karena itu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perhitungan fungsinya harus disederhanakan/dijabarkan dulu, sehingga hasilnya menjadi terdefinisi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Gimana cara menyederhanakannya?🤔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5" name="Google Shape;685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574" y="989725"/>
            <a:ext cx="4997487" cy="38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7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3" name="Google Shape;693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7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Caranya x kuadrat dikurangi 1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jabarkan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jadi seperti gambar kedua~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sisi atas dan sisi bawah sama-sama x-1 jadi bisa dieliminasi deh, sehingga yang tersisa hanya x+1 saja.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Balik ke konsep substitusi, variabel limit x diganti dengan 1, maka x+1 jadi 1+1.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 limit yang didapatkan adalah 2, hore!🥳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5" name="Google Shape;69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068" y="827300"/>
            <a:ext cx="5067930" cy="3863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7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3" name="Google Shape;70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kalian masih penasaran bagaimana cara menyederhanakan/menjabarkan persamaan eksponensial, kamu bisa banget baca-baca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di sini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Atau, kamu boleh juga berdiskusi bersama teman dan tanyakan ke facilitator di live session kalau masih bingung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5" name="Google Shape;705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558" y="795332"/>
            <a:ext cx="5151773" cy="3927143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7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2" name="Google Shape;712;p7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13" name="Google Shape;71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Sekarang, kita latihan lagi yuk!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sudah paham gimana caranya menyelesaikan fungsi limit non kontinu dari slide sebelumnya, sekarang kita coba kerjakan dua soal latihan ini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Boleh dikerjakan sendiri atau bersama teman-teman, yang penting jangan nyontek!😜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5" name="Google Shape;71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300" y="1014825"/>
            <a:ext cx="4719697" cy="359914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8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3" name="Google Shape;72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0"/>
          <p:cNvSpPr txBox="1"/>
          <p:nvPr/>
        </p:nvSpPr>
        <p:spPr>
          <a:xfrm>
            <a:off x="454375" y="3353850"/>
            <a:ext cx="8229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Ingat ya, kita jabarkan dulu persamaannya baru deh abis itu nilai x bisa disubstitusi dengan angka 5 seperti di soal.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Langkah pengerjaan selanjutnya bisa dilihat pada gambar yaa~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5" name="Google Shape;72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8500" y="717104"/>
            <a:ext cx="3844199" cy="293149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8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2" name="Google Shape;732;p8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33" name="Google Shape;73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1"/>
          <p:cNvSpPr txBox="1"/>
          <p:nvPr/>
        </p:nvSpPr>
        <p:spPr>
          <a:xfrm>
            <a:off x="454375" y="3353850"/>
            <a:ext cx="8229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Sama kayak soal pertama, di soal kedua ini kita jabarkan dulu persamaannya, kalau sudah baru deh nilai x kita substitusi dengan angka 4, terus tinggal ikuti saja cara menghitung sesuai fungsinya~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5" name="Google Shape;73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8500" y="717100"/>
            <a:ext cx="3844199" cy="293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Pas lagi asyik menikmati udara segar itu, dia nggak sengaja lihat toko kopi. Jadilah Sabrina mampir beli kopi latte biar nanti semangat kerja😆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Beberapa menit kemudian, pesanan sudah jadi.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ia pun keluar toko kopi dan menyadari kalau jalanan mulai ramai dan matahari agak terik.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Karena itu, dia segera mengayuh sepedanya lagi~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0400" y="1034763"/>
            <a:ext cx="4523597" cy="344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Google Shape;742;p8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3" name="Google Shape;74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82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Itu tadi teori tentang limit sekarang kita coba menyelesaikan fungsi limit non kontinu di Python dan Numpy, kita ikuti langkah ini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Matplotlib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generate vector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pakai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Numpy dari fungsi limit non kontinu tadi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Tulis lagi fungsi limit non kontinu yang pertama pake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Operasikan fungsi yang sudah kita buat dengan memasukkan nilai x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5" name="Google Shape;7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98050"/>
            <a:ext cx="4545647" cy="346641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Google Shape;752;p8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3" name="Google Shape;75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Pasti kamu bertanya-tanya kenapa kok yang dimasukkan nilai x nya angka 2?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Kenapa nggak mensubstitusi dengan angka 1 seperti pada soal fungsi limit non kontinu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atas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Itu karena, 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ngka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 ini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sebagai percobaan untuk melihat apakah fungsinya jalan atau tidak.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5" name="Google Shape;75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1016" y="936713"/>
            <a:ext cx="4779032" cy="3644376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8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Google Shape;762;p8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63" name="Google Shape;76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4"/>
          <p:cNvSpPr txBox="1"/>
          <p:nvPr/>
        </p:nvSpPr>
        <p:spPr>
          <a:xfrm>
            <a:off x="454375" y="3353850"/>
            <a:ext cx="8229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 sekarang coba kita lihat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jika langsung diisi nilai 1 maka akan menghasilkan division by zero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mana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kondisinya adalah 0 (nol) dibagi 0 (nol), jadi nggak bisa mengganti fungsi limit itu dengan nilai x lainnya.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Oleh karena itu langkah selanjutnya: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6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Mencari generate dari fungsi limit non kontinu. Lalu dapatlah hasilnya adalah my_y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6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itu masukan vector yang sudah tergenerate tadi ke fungsi limit non kontinu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5" name="Google Shape;765;p84"/>
          <p:cNvPicPr preferRelativeResize="0"/>
          <p:nvPr/>
        </p:nvPicPr>
        <p:blipFill rotWithShape="1">
          <a:blip r:embed="rId5">
            <a:alphaModFix/>
          </a:blip>
          <a:srcRect b="12279" l="0" r="0" t="11401"/>
          <a:stretch/>
        </p:blipFill>
        <p:spPr>
          <a:xfrm>
            <a:off x="2154229" y="427100"/>
            <a:ext cx="5292759" cy="3080349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Google Shape;772;p8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73" name="Google Shape;77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Langkah selanjutnya tinggal kita visualisasikan kasus limit.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Berdasarkan visualisasi kasus limit pada limit non kontinu, terlihat ketika nilai x semakin dekat dengan “1”.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ia memiliki “2” (di koordinat y) atau 2y.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5" name="Google Shape;77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300" y="1032725"/>
            <a:ext cx="4777897" cy="36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8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3" name="Google Shape;78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6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Limit - Infinity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Terakhir adalah fungsi limit untuk menangani kasus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infinity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Maksud infinity adalah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semakin x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mendekat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suatu nilai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(disimbolkan dengan huruf a), jadi fungsi atau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f(x) bisa sampai tak terbatas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Contohnya kalo limit x menuju 0, berarti fungsi atau f(x) nya semakin mendekati 0, tapi nggak benar-benar mencapai tepat angka 0 itu sob, jadi nilainya nggak terbatas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5" name="Google Shape;785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097" y="1130202"/>
            <a:ext cx="4649676" cy="3544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2" name="Google Shape;792;p8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93" name="Google Shape;79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7"/>
          <p:cNvSpPr txBox="1"/>
          <p:nvPr/>
        </p:nvSpPr>
        <p:spPr>
          <a:xfrm>
            <a:off x="454375" y="2584300"/>
            <a:ext cx="822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Ibaratnya seperti langit sob, kita nggak akan pernah tahu ujungnya di mana~.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 dari fungsi limit infinity ini bisa dilihat pada kurva pada grafik sob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5" name="Google Shape;79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898" y="427102"/>
            <a:ext cx="3730217" cy="28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8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03" name="Google Shape;80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05" name="Google Shape;805;p88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contoh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penulisan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limit infinity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dilihat pada gambar ya sob.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Notasi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infinity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(delapan terbalik) artinya tidak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berujung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Jadi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limitnya bisa bertambah terus (+ infinity) atau berkurang terus (- infinity)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6" name="Google Shape;806;p88"/>
          <p:cNvPicPr preferRelativeResize="0"/>
          <p:nvPr/>
        </p:nvPicPr>
        <p:blipFill rotWithShape="1">
          <a:blip r:embed="rId5">
            <a:alphaModFix/>
          </a:blip>
          <a:srcRect b="0" l="8363" r="6819" t="0"/>
          <a:stretch/>
        </p:blipFill>
        <p:spPr>
          <a:xfrm>
            <a:off x="4517824" y="1172938"/>
            <a:ext cx="4641600" cy="317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8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3" name="Google Shape;81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9"/>
          <p:cNvSpPr txBox="1"/>
          <p:nvPr/>
        </p:nvSpPr>
        <p:spPr>
          <a:xfrm>
            <a:off x="454375" y="2584300"/>
            <a:ext cx="822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 kita coba menyelesaikan kasus fungsi limit infinity slide sebelumnya di Python dan Numpy, kita ikuti langkah berikut ini ya sob: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Matplotlib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generate fungsi yang tadi menjadi sebuah vector pake Numpy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5" name="Google Shape;815;p89"/>
          <p:cNvPicPr preferRelativeResize="0"/>
          <p:nvPr/>
        </p:nvPicPr>
        <p:blipFill rotWithShape="1">
          <a:blip r:embed="rId5">
            <a:alphaModFix/>
          </a:blip>
          <a:srcRect b="20278" l="0" r="0" t="20290"/>
          <a:stretch/>
        </p:blipFill>
        <p:spPr>
          <a:xfrm>
            <a:off x="1987550" y="717099"/>
            <a:ext cx="5162641" cy="233977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8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9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23" name="Google Shape;823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sudah kita tulis lagi fungsi yang tadi pake Python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Operasikan fungsi yang sudah kita buat pake Python dengan memasukkan nilai 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Lakukan hal yang sama seperti langkah ke 5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Terlihat berapapun nilai x yang kita masukkan, akan mengarah ke nilai 0 (infinity)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7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Split (bagi) nilai vector yang sudah tergenerate tadi berdasarkan nilai kurang dari 0 dan lebih dari 0.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5" name="Google Shape;825;p90"/>
          <p:cNvPicPr preferRelativeResize="0"/>
          <p:nvPr/>
        </p:nvPicPr>
        <p:blipFill rotWithShape="1">
          <a:blip r:embed="rId5">
            <a:alphaModFix/>
          </a:blip>
          <a:srcRect b="0" l="12448" r="11919" t="0"/>
          <a:stretch/>
        </p:blipFill>
        <p:spPr>
          <a:xfrm>
            <a:off x="5100134" y="924475"/>
            <a:ext cx="3844199" cy="3876127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9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Google Shape;832;p9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3" name="Google Shape;833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9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8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masukkan vector yang sudah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di-split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(dibagi)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ke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limit infinity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8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Visualisasikan kasus limit pada infinity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Terlihat plot akan mengarah ke nilai 0 (infinity).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5" name="Google Shape;835;p91"/>
          <p:cNvPicPr preferRelativeResize="0"/>
          <p:nvPr/>
        </p:nvPicPr>
        <p:blipFill rotWithShape="1">
          <a:blip r:embed="rId5">
            <a:alphaModFix/>
          </a:blip>
          <a:srcRect b="8617" l="6004" r="7594" t="0"/>
          <a:stretch/>
        </p:blipFill>
        <p:spPr>
          <a:xfrm>
            <a:off x="4298970" y="717100"/>
            <a:ext cx="4888302" cy="39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Fungsi Kalkulus Dasar dalam Machine Learning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Tapi kali ini Sabrina mempercepat laju sepedanya karena takut kena macet sob!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Sabrina memperlambat laju sepedanya lagi karena sudah dekat kantor, dan akhirnya berhenti untuk memarkir sepedanya di parkiran khusus sepeda.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Lalu dia mampir ke kantin kantor dulu untuk sarapan sebelum kerja, yum~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350" y="941825"/>
            <a:ext cx="4847653" cy="3695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A79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3" name="Google Shape;843;p92"/>
          <p:cNvCxnSpPr/>
          <p:nvPr/>
        </p:nvCxnSpPr>
        <p:spPr>
          <a:xfrm rot="10800000">
            <a:off x="2881325" y="427100"/>
            <a:ext cx="464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92"/>
          <p:cNvSpPr txBox="1"/>
          <p:nvPr/>
        </p:nvSpPr>
        <p:spPr>
          <a:xfrm>
            <a:off x="446100" y="214325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Refleksi Belajar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45" name="Google Shape;845;p92"/>
          <p:cNvSpPr txBox="1"/>
          <p:nvPr/>
        </p:nvSpPr>
        <p:spPr>
          <a:xfrm>
            <a:off x="446100" y="717100"/>
            <a:ext cx="41259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Selesai sudah kita belajar tiga jenis dari fungsi limit🥳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Mulai dari Limit Fungsi Kontinu, Fungsi non Kontinu sampai Infinity.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Nah, menurutmu kenapa kurva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limit infinity tidak pernah menyentuh 0?🤔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6" name="Google Shape;84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4974" y="937406"/>
            <a:ext cx="4779023" cy="3642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2" name="Google Shape;852;p9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3" name="Google Shape;853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55" name="Google Shape;855;p9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Eits, pembelajaran soal kemiringan (m) belum selesai sob!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Tadi kita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sudah tahu bagaimana mencari perubahan kemiringan (slope) kurva pada grafik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disimbolkan dengan m.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Pelajaran itu lebih mudah karena kita mengikuti cerita Sabrina yang laju sepedanya berubah-ubah sebagai contoh.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Sekarang, gimana caranya kita menentukan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kemiringan (m) kurva pada grafik di titik tertentu aja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6" name="Google Shape;85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225" y="852394"/>
            <a:ext cx="4778773" cy="3642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2" name="Google Shape;862;p9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3" name="Google Shape;86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9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Masih ingat soal 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delta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method</a:t>
            </a: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 untuk mencari m?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Yap, tadi kita sempat membahas soal delta ini yang disimbolkan dengan segitiga untuk mencari m.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Tapi untuk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menentukan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 di titik tertentu pada grafik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kita pakai yang namanya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delta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Contohnya bisa dilihat pada gambar, di mana kita punya dua titik (biru dan oranye) untuk menentukan m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delta method. Kenapa dua titik?🤔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5" name="Google Shape;86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650" y="859535"/>
            <a:ext cx="4983353" cy="3798738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2" name="Google Shape;872;p9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73" name="Google Shape;873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95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kita akan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mendapatkan m dari perbedaan (tipis) yang ada di antara dua titik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tersebut.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Coba lihat lagi dengan teliti gambar grafik tersebut sob👀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5" name="Google Shape;87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3349" y="996300"/>
            <a:ext cx="4990650" cy="380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9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2" name="Google Shape;882;p9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83" name="Google Shape;883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96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Nggak sembarangan menggunakan delta method⚠️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 langkah-langkah yang wajib diikuti kalau mau menentukan m di titik tertentu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Misal, kita punya persamaan seperti gambar.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langkah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mencari slope dan membuat grafik persamaannya adalah: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Tentukan salah satu titik m nya, dengan mencari nilai y, menggunakan fungsi dasar kalkulus 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y=f(x),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misal kita tentukan x pertama adalah 2.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5" name="Google Shape;885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749" y="1515572"/>
            <a:ext cx="4694248" cy="2720016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9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Google Shape;892;p9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93" name="Google Shape;89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97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x pada fungsi y=f(x) kalian ganti dengan angka 2 maka akan dapat nilai y, kurva yang pertama ini kita sebut dengan titik P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Lanjut kita cari titik lain misal titik Q dengan mencari nilai y lagi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kita tentukan nilai x lagi untuk titik Q, misal x=5, lalu masukkan lagi ke dalam fungsi y=f(x)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3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kita dapatkan nilai x dan y pada titik P dan x dan y pada titik Q.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5" name="Google Shape;89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4775" y="997303"/>
            <a:ext cx="4779222" cy="3644521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p9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03" name="Google Shape;903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98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7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hasil P dan Q kita bisa lanjut mencari kemiringan antara dua titik tadi dengan membagi perubahan pada titik y dengan titik x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7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masukkan ke persamaan baru, yaitu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 delta method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y=mx + b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lebih kebayang kita langsung coba hitung dengan Python dan Numpy ya😉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5" name="Google Shape;90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762" y="1108125"/>
            <a:ext cx="4635473" cy="3534902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9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9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13" name="Google Shape;91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9"/>
          <p:cNvSpPr txBox="1"/>
          <p:nvPr/>
        </p:nvSpPr>
        <p:spPr>
          <a:xfrm>
            <a:off x="454375" y="2584300"/>
            <a:ext cx="822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Seperti biasa, kita ikuti langkah berikut ini ya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Matplotlib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Numpy ke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generate fungsi yang tadi menjadi sebuah vector pake Numpy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5" name="Google Shape;915;p99"/>
          <p:cNvPicPr preferRelativeResize="0"/>
          <p:nvPr/>
        </p:nvPicPr>
        <p:blipFill rotWithShape="1">
          <a:blip r:embed="rId5">
            <a:alphaModFix/>
          </a:blip>
          <a:srcRect b="25403" l="0" r="0" t="26087"/>
          <a:stretch/>
        </p:blipFill>
        <p:spPr>
          <a:xfrm>
            <a:off x="2166713" y="1005177"/>
            <a:ext cx="5267772" cy="19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Google Shape;922;p10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23" name="Google Shape;92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0"/>
          <p:cNvSpPr txBox="1"/>
          <p:nvPr/>
        </p:nvSpPr>
        <p:spPr>
          <a:xfrm>
            <a:off x="454363" y="2661975"/>
            <a:ext cx="822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Tulis lagi fungsi seperti di gambar ke dalam Python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4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masukkan vector yang sudah tergenerate tadi ke fungsi dasar kalkulus y = f(x)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5" name="Google Shape;925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850" y="4"/>
            <a:ext cx="5247500" cy="4000089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0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2" name="Google Shape;932;p10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33" name="Google Shape;933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1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6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Visualisasikan hasil perhitungan tadi, maka akan muncul kurva pertama berwarna biru.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5" name="Google Shape;935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3425" y="987150"/>
            <a:ext cx="4760874" cy="3630524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0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Sayangnya, Sabrina kelelahan sob😰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Ini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karena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dia melaju dengan kecepatan yang berubah-ubah.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Kalau gitu, gimana caranya Sabrina memprediksi kapan berangkat kantor biar nggak capek, berdasarkan data perubahan kecepatan, jarak kantor dengan kosan ya?🤔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 kira-kira berapa ya besar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perubahan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kecepatannya sampai Sabrina bisa lelah gitu?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873" y="1018765"/>
            <a:ext cx="4565577" cy="348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454375" y="14075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Konsep Kalkulus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2" name="Google Shape;942;p102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43" name="Google Shape;943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2"/>
          <p:cNvSpPr txBox="1"/>
          <p:nvPr/>
        </p:nvSpPr>
        <p:spPr>
          <a:xfrm>
            <a:off x="454375" y="2584300"/>
            <a:ext cx="822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akan cek kemiringan (m), di mana x = 2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7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kita tinggal tentukan y nya dulu sob, hasilnya adalah 10.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5" name="Google Shape;94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617" y="963061"/>
            <a:ext cx="5611975" cy="20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02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Google Shape;952;p103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3" name="Google Shape;953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03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Dapat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deh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nilai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yaitu (2, 10) yang kita sebut dengan titik P.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8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Lalu titik P itu kita visualisasikan dengan ketik command seperti pada gambar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5" name="Google Shape;955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575" y="1028291"/>
            <a:ext cx="4538851" cy="346122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03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2" name="Google Shape;962;p104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3" name="Google Shape;963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04"/>
          <p:cNvSpPr txBox="1"/>
          <p:nvPr/>
        </p:nvSpPr>
        <p:spPr>
          <a:xfrm>
            <a:off x="454375" y="717100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 delta method memerlukan 2 titik untuk menentukan kemiringan (m), maka kita memerlukan satu titik (x, y) lagi yang kita sebut dengan titik Q.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mana x = 5, sisanya kita tinggal ikuti langkah berikut ini: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9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Sama seperti tadi, kita hanya perlu mencari nilai y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memasukkannya ke dalam y=f(x)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Didapatkan nilai y adalah 37.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5" name="Google Shape;965;p104"/>
          <p:cNvPicPr preferRelativeResize="0"/>
          <p:nvPr/>
        </p:nvPicPr>
        <p:blipFill rotWithShape="1">
          <a:blip r:embed="rId5">
            <a:alphaModFix/>
          </a:blip>
          <a:srcRect b="0" l="5217" r="5440" t="0"/>
          <a:stretch/>
        </p:blipFill>
        <p:spPr>
          <a:xfrm>
            <a:off x="5189925" y="1135939"/>
            <a:ext cx="3954073" cy="3375102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04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Google Shape;972;p105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3" name="Google Shape;973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05"/>
          <p:cNvSpPr txBox="1"/>
          <p:nvPr/>
        </p:nvSpPr>
        <p:spPr>
          <a:xfrm>
            <a:off x="454375" y="3509925"/>
            <a:ext cx="82290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10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visualisasikan titik Q (x2, y2), yaitu (5, 37) sehingga kita bisa melihat posisi titik Q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sebenarnya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seperti pada gambar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5" name="Google Shape;975;p105"/>
          <p:cNvPicPr preferRelativeResize="0"/>
          <p:nvPr/>
        </p:nvPicPr>
        <p:blipFill rotWithShape="1">
          <a:blip r:embed="rId5">
            <a:alphaModFix/>
          </a:blip>
          <a:srcRect b="5927" l="0" r="0" t="2321"/>
          <a:stretch/>
        </p:blipFill>
        <p:spPr>
          <a:xfrm>
            <a:off x="2262354" y="717103"/>
            <a:ext cx="4613044" cy="32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05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2" name="Google Shape;982;p106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83" name="Google Shape;983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6"/>
          <p:cNvSpPr txBox="1"/>
          <p:nvPr/>
        </p:nvSpPr>
        <p:spPr>
          <a:xfrm>
            <a:off x="454375" y="2584300"/>
            <a:ext cx="822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etelah itu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kita pakai rumus pada slide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untuk menentukan m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antara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titik P dan Q tadi.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Nantinya kita akan memakai nilai dari titik P (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x_1, y_1) dan titik Q (x_2, y_2) yang kita dapatkan tadi yak~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5" name="Google Shape;985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7088" y="296000"/>
            <a:ext cx="4387031" cy="3344176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06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2" name="Google Shape;992;p107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93" name="Google Shape;993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07"/>
          <p:cNvSpPr txBox="1"/>
          <p:nvPr/>
        </p:nvSpPr>
        <p:spPr>
          <a:xfrm>
            <a:off x="454375" y="2584300"/>
            <a:ext cx="8229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Rumus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akan kita gunakan ada di gambar pertama, lalu setelah itu kita ikuti langkah berikut ini sob.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11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Implementasikan rumus tersebut di Python. Maka kita akan mendapatkan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 kemiringan (m) adalah 9.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5" name="Google Shape;99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174" y="427100"/>
            <a:ext cx="4278875" cy="32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7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2" name="Google Shape;1002;p108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03" name="Google Shape;1003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8"/>
          <p:cNvSpPr txBox="1"/>
          <p:nvPr/>
        </p:nvSpPr>
        <p:spPr>
          <a:xfrm>
            <a:off x="454375" y="717100"/>
            <a:ext cx="41700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melakukan visualisasi garis yang melalui titik P dan Q, kita bisa mengatur ulang fungsi dengan delta method y = mx + b agar mendapatkan nilai b.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mengikuti langkah berikut: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11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hitung nilai b di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di mana:</a:t>
            </a:r>
            <a:b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pakai nilai y2 yaitu 37</a:t>
            </a:r>
            <a:b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pakai nilai yang sudah kita hitung tadi yaitu 9</a:t>
            </a:r>
            <a:b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pakai nilai x2 yaitu 5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Maka akan didapatkan nilai b yaitu -8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5" name="Google Shape;100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9546" y="1106000"/>
            <a:ext cx="3844199" cy="2931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08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2" name="Google Shape;1012;p109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3" name="Google Shape;1013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0526" y="932891"/>
            <a:ext cx="4789076" cy="3652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9"/>
          <p:cNvSpPr txBox="1"/>
          <p:nvPr/>
        </p:nvSpPr>
        <p:spPr>
          <a:xfrm>
            <a:off x="454375" y="717100"/>
            <a:ext cx="41700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12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 kita masukkan fungsi y=mx + b dan visualisasikan dengan ketik command seperti pada gambar.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Biar lebih paham penjelasan masing-masing titik yang divisualisasikan dengan warna garis juga bisa dilihat pada gambar ya sob~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109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2" name="Google Shape;1022;p110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23" name="Google Shape;1023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10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5" name="Google Shape;1025;p110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Sebelum lanjut, kita coba refleksikan kembali delta method~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dua fungsi yang muncul tadi, fungsi awal (kotak atas) dan fungsi delta method (kotak bawah), menurutmu apa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perbedaan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dua fungsi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tersebut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dalam mencari kemiringan (slope)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?🤔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Google Shape;102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861" y="934791"/>
            <a:ext cx="4740997" cy="361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10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3" name="Google Shape;1033;p11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cap="flat" cmpd="sng" w="19050">
            <a:solidFill>
              <a:srgbClr val="761A7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34" name="Google Shape;103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11"/>
          <p:cNvSpPr txBox="1"/>
          <p:nvPr/>
        </p:nvSpPr>
        <p:spPr>
          <a:xfrm>
            <a:off x="454375" y="833775"/>
            <a:ext cx="41175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61A79"/>
                </a:solidFill>
                <a:latin typeface="Montserrat"/>
                <a:ea typeface="Montserrat"/>
                <a:cs typeface="Montserrat"/>
                <a:sym typeface="Montserrat"/>
              </a:rPr>
              <a:t>Jadi ini perbedaannya!</a:t>
            </a:r>
            <a:endParaRPr b="1" sz="1600">
              <a:solidFill>
                <a:srgbClr val="761A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Fungsi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pertama merupakan fungsi untuk kurva yang membentuk titik Q dan titik 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Sedangkan fungsi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kedua merupakan fungsi untuk mencari garis yang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merupakan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kemiringan (m) dari titik P dan Q alias m baru di antara dua titik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sudah ditentukan titiknya.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6" name="Google Shape;103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4025" y="1071501"/>
            <a:ext cx="5139976" cy="39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1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Menentukan titik pada kemiringan</a:t>
            </a:r>
            <a:endParaRPr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